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46" r:id="rId2"/>
    <p:sldId id="2552" r:id="rId3"/>
    <p:sldId id="2557" r:id="rId4"/>
    <p:sldId id="2570" r:id="rId5"/>
    <p:sldId id="2553" r:id="rId6"/>
    <p:sldId id="2558" r:id="rId7"/>
    <p:sldId id="2559" r:id="rId8"/>
    <p:sldId id="2556" r:id="rId9"/>
    <p:sldId id="2560" r:id="rId10"/>
    <p:sldId id="2555" r:id="rId11"/>
    <p:sldId id="2563" r:id="rId12"/>
    <p:sldId id="2565" r:id="rId13"/>
    <p:sldId id="2554" r:id="rId14"/>
    <p:sldId id="2568" r:id="rId15"/>
    <p:sldId id="2566" r:id="rId16"/>
    <p:sldId id="2567" r:id="rId17"/>
    <p:sldId id="25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315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1968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B6D58-CAE2-4003-BA92-6E8952352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64C0F-4AB5-4828-83AA-6A9910DB3F0A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AB2D3-9761-4ADA-ACFC-2652A02D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7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5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848975" y="0"/>
            <a:ext cx="496676" cy="533400"/>
          </a:xfrm>
          <a:custGeom>
            <a:avLst/>
            <a:gdLst>
              <a:gd name="T0" fmla="*/ 0 w 346"/>
              <a:gd name="T1" fmla="*/ 0 h 372"/>
              <a:gd name="T2" fmla="*/ 0 w 346"/>
              <a:gd name="T3" fmla="*/ 269 h 372"/>
              <a:gd name="T4" fmla="*/ 17 w 346"/>
              <a:gd name="T5" fmla="*/ 298 h 372"/>
              <a:gd name="T6" fmla="*/ 155 w 346"/>
              <a:gd name="T7" fmla="*/ 367 h 372"/>
              <a:gd name="T8" fmla="*/ 191 w 346"/>
              <a:gd name="T9" fmla="*/ 367 h 372"/>
              <a:gd name="T10" fmla="*/ 328 w 346"/>
              <a:gd name="T11" fmla="*/ 298 h 372"/>
              <a:gd name="T12" fmla="*/ 346 w 346"/>
              <a:gd name="T13" fmla="*/ 269 h 372"/>
              <a:gd name="T14" fmla="*/ 346 w 346"/>
              <a:gd name="T15" fmla="*/ 0 h 372"/>
              <a:gd name="T16" fmla="*/ 0 w 346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72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278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9977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0630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8597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861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4510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59112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2703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39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9"/>
          <p:cNvSpPr>
            <a:spLocks/>
          </p:cNvSpPr>
          <p:nvPr/>
        </p:nvSpPr>
        <p:spPr bwMode="auto">
          <a:xfrm>
            <a:off x="266733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mpd="dbl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355637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mpd="dbl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71C464-A5A3-4B3E-BE41-5B4395E2A96D}"/>
              </a:ext>
            </a:extLst>
          </p:cNvPr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52767-1F53-46A1-BFD0-B753C7332FC9}"/>
              </a:ext>
            </a:extLst>
          </p:cNvPr>
          <p:cNvSpPr txBox="1"/>
          <p:nvPr/>
        </p:nvSpPr>
        <p:spPr>
          <a:xfrm>
            <a:off x="3085588" y="2725487"/>
            <a:ext cx="8839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/>
              <a:t>Роль тренера и родителей в процессе формирования </a:t>
            </a:r>
            <a:r>
              <a:rPr lang="ru-RU" sz="4400" b="1"/>
              <a:t>антидопинговой культуры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31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21E905-497E-128F-137B-F8C15A0AD93F}"/>
              </a:ext>
            </a:extLst>
          </p:cNvPr>
          <p:cNvSpPr/>
          <p:nvPr/>
        </p:nvSpPr>
        <p:spPr>
          <a:xfrm>
            <a:off x="5024095" y="1327048"/>
            <a:ext cx="6459426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ВАЖНО ПОМНИТЬ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Дети и подростки копируют поведение, свидетелями которого они являются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Яркие примеры для них – люди, которых они уважают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Сильная антидопинговая позиция тренера - мощный сдерживающий фактор 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Чтобы уберечь от использования допинга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спорте, тренеру нужно создать среду, свободную от допинга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Тренеру необходимо быть особенно внимательным к ситуациям, когда спортсмен наиболее уязвим к нарушению антидопинговых правил</a:t>
            </a:r>
          </a:p>
        </p:txBody>
      </p:sp>
      <p:pic>
        <p:nvPicPr>
          <p:cNvPr id="3" name="Рисунок 1" descr="image001">
            <a:extLst>
              <a:ext uri="{FF2B5EF4-FFF2-40B4-BE49-F238E27FC236}">
                <a16:creationId xmlns:a16="http://schemas.microsoft.com/office/drawing/2014/main" id="{74AD8F4C-7C8A-64A3-2646-1063A19E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50" y="1927293"/>
            <a:ext cx="2368282" cy="379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303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24216B-7BE3-92DB-4EE7-182D99C601A6}"/>
              </a:ext>
            </a:extLst>
          </p:cNvPr>
          <p:cNvSpPr/>
          <p:nvPr/>
        </p:nvSpPr>
        <p:spPr>
          <a:xfrm>
            <a:off x="5226912" y="1937687"/>
            <a:ext cx="6324728" cy="328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Чтобы поддерживать спортсмена в его честной игре, тренеру необходимо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знать антидопинговые правила и действовать в соответствии с ними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сотрудничать при реализации антидопинговых программ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свое влияние на спортсмена с целью формирования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атмосферы нетерпимости к допингу </a:t>
            </a:r>
          </a:p>
        </p:txBody>
      </p:sp>
      <p:pic>
        <p:nvPicPr>
          <p:cNvPr id="3" name="Рисунок 1" descr="image001">
            <a:extLst>
              <a:ext uri="{FF2B5EF4-FFF2-40B4-BE49-F238E27FC236}">
                <a16:creationId xmlns:a16="http://schemas.microsoft.com/office/drawing/2014/main" id="{95E7E94E-EA37-8D47-3FFC-E75328FC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06" y="1893476"/>
            <a:ext cx="2215909" cy="35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39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 descr="image001">
            <a:extLst>
              <a:ext uri="{FF2B5EF4-FFF2-40B4-BE49-F238E27FC236}">
                <a16:creationId xmlns:a16="http://schemas.microsoft.com/office/drawing/2014/main" id="{95E354F3-89D9-361E-7363-63531102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6" y="1535217"/>
            <a:ext cx="2363126" cy="37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411131-D7F0-8AA3-0CDD-836257E623FF}"/>
              </a:ext>
            </a:extLst>
          </p:cNvPr>
          <p:cNvSpPr/>
          <p:nvPr/>
        </p:nvSpPr>
        <p:spPr>
          <a:xfrm>
            <a:off x="4092606" y="1058600"/>
            <a:ext cx="7678828" cy="463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этого достичь?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атмосферы, в которой упорная работа над собой ценится выше победы любой ценой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Развивать и укреплять в спортсменах ценности честной, достойной игры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Продвигать среди спортсменов принцип исключительной ответственности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Знать 11 нарушений антидопинговых правил и их значение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Быть способным выступать в качестве представителя спортсмена в ходе процедуры допинг-контроля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Знать и информировать спортсменов о рисках употребления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БАДов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и спортивного питания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Быть готовым совершенствовать тренировочный процесс без использования запрещенных субстанций и методов</a:t>
            </a:r>
          </a:p>
          <a:p>
            <a:pPr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Учиться, быть открытым новым знаниям</a:t>
            </a:r>
          </a:p>
        </p:txBody>
      </p:sp>
    </p:spTree>
    <p:extLst>
      <p:ext uri="{BB962C8B-B14F-4D97-AF65-F5344CB8AC3E}">
        <p14:creationId xmlns:p14="http://schemas.microsoft.com/office/powerpoint/2010/main" val="19807334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7" descr="image007">
            <a:extLst>
              <a:ext uri="{FF2B5EF4-FFF2-40B4-BE49-F238E27FC236}">
                <a16:creationId xmlns:a16="http://schemas.microsoft.com/office/drawing/2014/main" id="{6BDEE0AE-7225-A128-FD04-7F05EB28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8" y="819667"/>
            <a:ext cx="3132449" cy="103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 descr="image009">
            <a:extLst>
              <a:ext uri="{FF2B5EF4-FFF2-40B4-BE49-F238E27FC236}">
                <a16:creationId xmlns:a16="http://schemas.microsoft.com/office/drawing/2014/main" id="{B02DAD8C-06F8-4C33-226E-117A01FC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07" y="3802727"/>
            <a:ext cx="3510378" cy="99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 descr="image013">
            <a:extLst>
              <a:ext uri="{FF2B5EF4-FFF2-40B4-BE49-F238E27FC236}">
                <a16:creationId xmlns:a16="http://schemas.microsoft.com/office/drawing/2014/main" id="{0C96F814-22F9-FE11-2891-906863DC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95" y="1339319"/>
            <a:ext cx="3452235" cy="13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1" descr="image015">
            <a:extLst>
              <a:ext uri="{FF2B5EF4-FFF2-40B4-BE49-F238E27FC236}">
                <a16:creationId xmlns:a16="http://schemas.microsoft.com/office/drawing/2014/main" id="{90097582-CA25-C8E1-53DB-E97A78E7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25" y="4300576"/>
            <a:ext cx="3568521" cy="12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503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28F1A8-5E4A-CA97-2842-4BB8FA77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4" y="2162237"/>
            <a:ext cx="1459710" cy="14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2">
            <a:extLst>
              <a:ext uri="{FF2B5EF4-FFF2-40B4-BE49-F238E27FC236}">
                <a16:creationId xmlns:a16="http://schemas.microsoft.com/office/drawing/2014/main" id="{865EE750-4AB3-4865-AAD3-EB027BE5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574" y="210764"/>
            <a:ext cx="6091743" cy="119173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для детей и подростков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9697C-6127-F571-E4F7-94601128A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9" t="14104" r="52248" b="18930"/>
          <a:stretch/>
        </p:blipFill>
        <p:spPr>
          <a:xfrm>
            <a:off x="9339393" y="1279290"/>
            <a:ext cx="1714501" cy="2450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0DE429-DCD3-09C6-56FC-6D48D5B7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74" t="14678" r="51973" b="20734"/>
          <a:stretch/>
        </p:blipFill>
        <p:spPr>
          <a:xfrm>
            <a:off x="6213445" y="2699145"/>
            <a:ext cx="1777660" cy="2450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7601F8-7A3B-5D97-185B-1D2BF26BE4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06" t="14067" r="51628" b="18930"/>
          <a:stretch/>
        </p:blipFill>
        <p:spPr>
          <a:xfrm>
            <a:off x="2910980" y="3890106"/>
            <a:ext cx="1875745" cy="2641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564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B4C3C7-F03D-E712-CB30-FA9FE205BB69}"/>
              </a:ext>
            </a:extLst>
          </p:cNvPr>
          <p:cNvSpPr/>
          <p:nvPr/>
        </p:nvSpPr>
        <p:spPr>
          <a:xfrm>
            <a:off x="4086015" y="775614"/>
            <a:ext cx="77831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cs typeface="Times New Roman" panose="02020603050405020304" pitchFamily="18" charset="0"/>
              </a:rPr>
              <a:t>11 видов нарушений антидопинговых правил</a:t>
            </a:r>
          </a:p>
          <a:p>
            <a:r>
              <a:rPr lang="ru-RU" dirty="0">
                <a:cs typeface="Times New Roman" panose="02020603050405020304" pitchFamily="18" charset="0"/>
              </a:rPr>
              <a:t>2.1 Наличие запрещенной субстанции в пробе</a:t>
            </a:r>
          </a:p>
          <a:p>
            <a:r>
              <a:rPr lang="ru-RU" dirty="0">
                <a:cs typeface="Times New Roman" panose="02020603050405020304" pitchFamily="18" charset="0"/>
              </a:rPr>
              <a:t>2.2 Использование или попытка использования запрещенной субстанции или метода</a:t>
            </a:r>
          </a:p>
          <a:p>
            <a:r>
              <a:rPr lang="ru-RU" dirty="0">
                <a:cs typeface="Times New Roman" panose="02020603050405020304" pitchFamily="18" charset="0"/>
              </a:rPr>
              <a:t>2.3 Уклонение, отказ или неявка на процедуру сдачи пробы</a:t>
            </a:r>
          </a:p>
          <a:p>
            <a:r>
              <a:rPr lang="ru-RU" dirty="0">
                <a:cs typeface="Times New Roman" panose="02020603050405020304" pitchFamily="18" charset="0"/>
              </a:rPr>
              <a:t>2.4 Нарушение порядка предоставления информации о местонахождении</a:t>
            </a:r>
          </a:p>
          <a:p>
            <a:r>
              <a:rPr lang="ru-RU" dirty="0">
                <a:cs typeface="Times New Roman" panose="02020603050405020304" pitchFamily="18" charset="0"/>
              </a:rPr>
              <a:t>2.</a:t>
            </a:r>
            <a:r>
              <a:rPr lang="en-US" dirty="0">
                <a:cs typeface="Times New Roman" panose="02020603050405020304" pitchFamily="18" charset="0"/>
              </a:rPr>
              <a:t>5</a:t>
            </a:r>
            <a:r>
              <a:rPr lang="ru-RU" dirty="0">
                <a:cs typeface="Times New Roman" panose="02020603050405020304" pitchFamily="18" charset="0"/>
              </a:rPr>
              <a:t> Фальсификация или попытка фальсификации любой составляющей допинг-контроля</a:t>
            </a:r>
          </a:p>
          <a:p>
            <a:r>
              <a:rPr lang="ru-RU" dirty="0">
                <a:cs typeface="Times New Roman" panose="02020603050405020304" pitchFamily="18" charset="0"/>
              </a:rPr>
              <a:t>2.6 Обладание запрещенной субстанцией или запрещенным методом</a:t>
            </a:r>
          </a:p>
          <a:p>
            <a:r>
              <a:rPr lang="ru-RU" dirty="0">
                <a:cs typeface="Times New Roman" panose="02020603050405020304" pitchFamily="18" charset="0"/>
              </a:rPr>
              <a:t>2.7 Распространение или попытка распространения любой запрещенной субстанции или запрещенного метода</a:t>
            </a:r>
          </a:p>
          <a:p>
            <a:r>
              <a:rPr lang="ru-RU" dirty="0">
                <a:cs typeface="Times New Roman" panose="02020603050405020304" pitchFamily="18" charset="0"/>
              </a:rPr>
              <a:t>2.8 Назначение или попытка назначения любой запрещенной субстанции или запрещенного метода </a:t>
            </a:r>
          </a:p>
          <a:p>
            <a:r>
              <a:rPr lang="ru-RU" dirty="0">
                <a:cs typeface="Times New Roman" panose="02020603050405020304" pitchFamily="18" charset="0"/>
              </a:rPr>
              <a:t>2.9 Соучастие </a:t>
            </a:r>
          </a:p>
          <a:p>
            <a:r>
              <a:rPr lang="ru-RU" dirty="0">
                <a:cs typeface="Times New Roman" panose="02020603050405020304" pitchFamily="18" charset="0"/>
              </a:rPr>
              <a:t>2.10 Запрещенное сотрудничество </a:t>
            </a:r>
          </a:p>
          <a:p>
            <a:r>
              <a:rPr lang="ru-RU" dirty="0">
                <a:cs typeface="Times New Roman" panose="02020603050405020304" pitchFamily="18" charset="0"/>
              </a:rPr>
              <a:t>2.11 Действия спортсмена или иного лица, направленные на воспрепятствование или преследование за предоставление информации уполномоченным органам.</a:t>
            </a: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15" descr="image025">
            <a:extLst>
              <a:ext uri="{FF2B5EF4-FFF2-40B4-BE49-F238E27FC236}">
                <a16:creationId xmlns:a16="http://schemas.microsoft.com/office/drawing/2014/main" id="{61AC077F-D514-F29C-DBDD-47AF0B1A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4" y="1963024"/>
            <a:ext cx="1919737" cy="338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573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 descr="image001">
            <a:extLst>
              <a:ext uri="{FF2B5EF4-FFF2-40B4-BE49-F238E27FC236}">
                <a16:creationId xmlns:a16="http://schemas.microsoft.com/office/drawing/2014/main" id="{0EEC96DE-840D-F756-4F23-A448B1B0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42" y="1694742"/>
            <a:ext cx="2411458" cy="386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AAD25D-C13B-4287-C7D9-DBA3D33CEA5A}"/>
              </a:ext>
            </a:extLst>
          </p:cNvPr>
          <p:cNvSpPr/>
          <p:nvPr/>
        </p:nvSpPr>
        <p:spPr>
          <a:xfrm>
            <a:off x="4387441" y="1527900"/>
            <a:ext cx="7407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cs typeface="Times New Roman" panose="02020603050405020304" pitchFamily="18" charset="0"/>
              </a:rPr>
              <a:t>Нарушения антидопинговых правил,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касающиеся персонала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спортсмена</a:t>
            </a:r>
          </a:p>
          <a:p>
            <a:pPr>
              <a:spcAft>
                <a:spcPts val="120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2.</a:t>
            </a:r>
            <a:r>
              <a:rPr lang="en-US" sz="1600" dirty="0">
                <a:cs typeface="Times New Roman" panose="02020603050405020304" pitchFamily="18" charset="0"/>
              </a:rPr>
              <a:t>5</a:t>
            </a:r>
            <a:r>
              <a:rPr lang="ru-RU" sz="1600" dirty="0">
                <a:cs typeface="Times New Roman" panose="02020603050405020304" pitchFamily="18" charset="0"/>
              </a:rPr>
              <a:t> Фальсификация или попытка фальсификации любой составляющей допинг-контроля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2.6 Обладание запрещенной субстанцией или запрещенным методом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2.7 Распространение или попытка распространения любой запрещенной субстанции или запрещенного метода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2.8 Назначение или попытка назначения любой запрещенной субстанции или запрещенного метода 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2.9 Соучастие 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2.10 Запрещенное сотрудничество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2.11 </a:t>
            </a:r>
            <a:r>
              <a:rPr lang="ru-RU" sz="1600" dirty="0" err="1">
                <a:cs typeface="Times New Roman" panose="02020603050405020304" pitchFamily="18" charset="0"/>
              </a:rPr>
              <a:t>Действия</a:t>
            </a:r>
            <a:r>
              <a:rPr lang="ru-RU" sz="1600" dirty="0">
                <a:cs typeface="Times New Roman" panose="02020603050405020304" pitchFamily="18" charset="0"/>
              </a:rPr>
              <a:t> спортсмена или иного лица, направленные на воспрепятствование или преследование за предоставление информации уполномоченным органам</a:t>
            </a:r>
          </a:p>
        </p:txBody>
      </p:sp>
    </p:spTree>
    <p:extLst>
      <p:ext uri="{BB962C8B-B14F-4D97-AF65-F5344CB8AC3E}">
        <p14:creationId xmlns:p14="http://schemas.microsoft.com/office/powerpoint/2010/main" val="20969054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F0B874-C926-F6D2-BF89-61B897F4A386}"/>
              </a:ext>
            </a:extLst>
          </p:cNvPr>
          <p:cNvSpPr txBox="1">
            <a:spLocks/>
          </p:cNvSpPr>
          <p:nvPr/>
        </p:nvSpPr>
        <p:spPr>
          <a:xfrm>
            <a:off x="4817031" y="341901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Материалы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356F6-6198-300C-9C33-1F327D99EEFE}"/>
              </a:ext>
            </a:extLst>
          </p:cNvPr>
          <p:cNvSpPr txBox="1"/>
          <p:nvPr/>
        </p:nvSpPr>
        <p:spPr>
          <a:xfrm>
            <a:off x="8221054" y="2879932"/>
            <a:ext cx="3759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Памятки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можно бесплатно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скачать на сайте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www.rusada.ru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1F080D-45A2-D58E-5BCD-46AD5AE1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24" y="4435770"/>
            <a:ext cx="1864556" cy="1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463C2-33A4-4BEB-A71C-585148CE0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71" t="12564" r="35601" b="13204"/>
          <a:stretch/>
        </p:blipFill>
        <p:spPr>
          <a:xfrm>
            <a:off x="878994" y="1146178"/>
            <a:ext cx="2460420" cy="3467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E56708-7FB7-3A8E-AF87-AE0C2D5CE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71" t="12436" r="35529" b="12949"/>
          <a:stretch/>
        </p:blipFill>
        <p:spPr>
          <a:xfrm>
            <a:off x="4997435" y="2694602"/>
            <a:ext cx="2460421" cy="34770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24245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D24F-B4DC-176B-54D1-0828F79BE3C2}"/>
              </a:ext>
            </a:extLst>
          </p:cNvPr>
          <p:cNvSpPr txBox="1">
            <a:spLocks/>
          </p:cNvSpPr>
          <p:nvPr/>
        </p:nvSpPr>
        <p:spPr>
          <a:xfrm>
            <a:off x="2352684" y="473181"/>
            <a:ext cx="8086725" cy="6638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ru-RU" sz="2800" b="1" kern="0" dirty="0"/>
              <a:t>Непосредственное влияние на спортсмена оказывают:</a:t>
            </a:r>
            <a:endParaRPr lang="en-US" sz="2800" b="1" kern="0" dirty="0"/>
          </a:p>
        </p:txBody>
      </p:sp>
      <p:sp>
        <p:nvSpPr>
          <p:cNvPr id="5" name="Google Shape;1185;p53">
            <a:extLst>
              <a:ext uri="{FF2B5EF4-FFF2-40B4-BE49-F238E27FC236}">
                <a16:creationId xmlns:a16="http://schemas.microsoft.com/office/drawing/2014/main" id="{B1F5E1D2-E5D5-4332-1EC7-B265FC0B23A6}"/>
              </a:ext>
            </a:extLst>
          </p:cNvPr>
          <p:cNvSpPr/>
          <p:nvPr/>
        </p:nvSpPr>
        <p:spPr>
          <a:xfrm>
            <a:off x="5564711" y="3000407"/>
            <a:ext cx="1617260" cy="1609025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185;p53">
            <a:extLst>
              <a:ext uri="{FF2B5EF4-FFF2-40B4-BE49-F238E27FC236}">
                <a16:creationId xmlns:a16="http://schemas.microsoft.com/office/drawing/2014/main" id="{DB0AAD34-4E15-2238-7DE8-94DA1843B079}"/>
              </a:ext>
            </a:extLst>
          </p:cNvPr>
          <p:cNvSpPr/>
          <p:nvPr/>
        </p:nvSpPr>
        <p:spPr>
          <a:xfrm>
            <a:off x="4704866" y="1688153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Google Shape;1185;p53">
            <a:extLst>
              <a:ext uri="{FF2B5EF4-FFF2-40B4-BE49-F238E27FC236}">
                <a16:creationId xmlns:a16="http://schemas.microsoft.com/office/drawing/2014/main" id="{774979FD-4260-7DAE-AAB0-087528E0214A}"/>
              </a:ext>
            </a:extLst>
          </p:cNvPr>
          <p:cNvSpPr/>
          <p:nvPr/>
        </p:nvSpPr>
        <p:spPr>
          <a:xfrm>
            <a:off x="3630311" y="2736469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Google Shape;1185;p53">
            <a:extLst>
              <a:ext uri="{FF2B5EF4-FFF2-40B4-BE49-F238E27FC236}">
                <a16:creationId xmlns:a16="http://schemas.microsoft.com/office/drawing/2014/main" id="{635B145B-95F0-62FA-C8E5-E38A2FD70A8D}"/>
              </a:ext>
            </a:extLst>
          </p:cNvPr>
          <p:cNvSpPr/>
          <p:nvPr/>
        </p:nvSpPr>
        <p:spPr>
          <a:xfrm>
            <a:off x="6697120" y="1663173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1185;p53">
            <a:extLst>
              <a:ext uri="{FF2B5EF4-FFF2-40B4-BE49-F238E27FC236}">
                <a16:creationId xmlns:a16="http://schemas.microsoft.com/office/drawing/2014/main" id="{47136597-1EF4-AF4C-E3B3-EC92A22A31B3}"/>
              </a:ext>
            </a:extLst>
          </p:cNvPr>
          <p:cNvSpPr/>
          <p:nvPr/>
        </p:nvSpPr>
        <p:spPr>
          <a:xfrm>
            <a:off x="7839581" y="2736469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Google Shape;1185;p53">
            <a:extLst>
              <a:ext uri="{FF2B5EF4-FFF2-40B4-BE49-F238E27FC236}">
                <a16:creationId xmlns:a16="http://schemas.microsoft.com/office/drawing/2014/main" id="{32734831-CAFE-096A-E5C8-A96F12CE3DAD}"/>
              </a:ext>
            </a:extLst>
          </p:cNvPr>
          <p:cNvSpPr/>
          <p:nvPr/>
        </p:nvSpPr>
        <p:spPr>
          <a:xfrm>
            <a:off x="7893839" y="4046257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1185;p53">
            <a:extLst>
              <a:ext uri="{FF2B5EF4-FFF2-40B4-BE49-F238E27FC236}">
                <a16:creationId xmlns:a16="http://schemas.microsoft.com/office/drawing/2014/main" id="{98EFBE3D-94A4-29FD-1881-07FF8D9E4602}"/>
              </a:ext>
            </a:extLst>
          </p:cNvPr>
          <p:cNvSpPr/>
          <p:nvPr/>
        </p:nvSpPr>
        <p:spPr>
          <a:xfrm>
            <a:off x="3576053" y="4048209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1185;p53">
            <a:extLst>
              <a:ext uri="{FF2B5EF4-FFF2-40B4-BE49-F238E27FC236}">
                <a16:creationId xmlns:a16="http://schemas.microsoft.com/office/drawing/2014/main" id="{B48F6C24-0E75-FBCD-FCD0-57E9163ADFB3}"/>
              </a:ext>
            </a:extLst>
          </p:cNvPr>
          <p:cNvSpPr/>
          <p:nvPr/>
        </p:nvSpPr>
        <p:spPr>
          <a:xfrm>
            <a:off x="4704866" y="4910010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Google Shape;1185;p53">
            <a:extLst>
              <a:ext uri="{FF2B5EF4-FFF2-40B4-BE49-F238E27FC236}">
                <a16:creationId xmlns:a16="http://schemas.microsoft.com/office/drawing/2014/main" id="{4CA753EA-FD53-D6F9-48E8-C7CE86F9B05A}"/>
              </a:ext>
            </a:extLst>
          </p:cNvPr>
          <p:cNvSpPr/>
          <p:nvPr/>
        </p:nvSpPr>
        <p:spPr>
          <a:xfrm>
            <a:off x="6624153" y="4925852"/>
            <a:ext cx="1087870" cy="10337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3D030-92C3-E14F-587F-D11CE2BE0F13}"/>
              </a:ext>
            </a:extLst>
          </p:cNvPr>
          <p:cNvSpPr txBox="1"/>
          <p:nvPr/>
        </p:nvSpPr>
        <p:spPr>
          <a:xfrm>
            <a:off x="5661823" y="3585511"/>
            <a:ext cx="14684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latin typeface="Arial"/>
                <a:cs typeface="Arial"/>
                <a:sym typeface="Arial"/>
              </a:rPr>
              <a:t>Спортсмен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243C05-5C66-F74C-C101-3532CDAE63DF}"/>
              </a:ext>
            </a:extLst>
          </p:cNvPr>
          <p:cNvSpPr txBox="1"/>
          <p:nvPr/>
        </p:nvSpPr>
        <p:spPr>
          <a:xfrm>
            <a:off x="3588548" y="3084046"/>
            <a:ext cx="11713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Спонсоры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C0AED-25A1-ED7E-0966-B0C5001876AB}"/>
              </a:ext>
            </a:extLst>
          </p:cNvPr>
          <p:cNvSpPr txBox="1"/>
          <p:nvPr/>
        </p:nvSpPr>
        <p:spPr>
          <a:xfrm>
            <a:off x="4704866" y="1955111"/>
            <a:ext cx="110834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Родители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1826FC-CE58-E673-F096-6BB7770CE427}"/>
              </a:ext>
            </a:extLst>
          </p:cNvPr>
          <p:cNvSpPr txBox="1"/>
          <p:nvPr/>
        </p:nvSpPr>
        <p:spPr>
          <a:xfrm>
            <a:off x="6751714" y="1948266"/>
            <a:ext cx="103327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Тренеры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36DC7-2FE9-0C08-FE23-35911285E3ED}"/>
              </a:ext>
            </a:extLst>
          </p:cNvPr>
          <p:cNvSpPr txBox="1"/>
          <p:nvPr/>
        </p:nvSpPr>
        <p:spPr>
          <a:xfrm>
            <a:off x="7784990" y="3084046"/>
            <a:ext cx="123709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Соперники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50FFCA-267D-0B94-B866-1B1F1FD55BF6}"/>
              </a:ext>
            </a:extLst>
          </p:cNvPr>
          <p:cNvSpPr txBox="1"/>
          <p:nvPr/>
        </p:nvSpPr>
        <p:spPr>
          <a:xfrm>
            <a:off x="7996527" y="4359097"/>
            <a:ext cx="9712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Фанаты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811B0-2306-CCB7-902D-2FC78E102DDB}"/>
              </a:ext>
            </a:extLst>
          </p:cNvPr>
          <p:cNvSpPr txBox="1"/>
          <p:nvPr/>
        </p:nvSpPr>
        <p:spPr>
          <a:xfrm>
            <a:off x="6764366" y="5203623"/>
            <a:ext cx="80323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Врачи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9B4A16-BA8E-0F62-B07A-F3E83EC1A0F7}"/>
              </a:ext>
            </a:extLst>
          </p:cNvPr>
          <p:cNvSpPr txBox="1"/>
          <p:nvPr/>
        </p:nvSpPr>
        <p:spPr>
          <a:xfrm>
            <a:off x="4584462" y="5180642"/>
            <a:ext cx="1349147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50" kern="0" dirty="0">
                <a:latin typeface="Arial"/>
                <a:cs typeface="Arial"/>
                <a:sym typeface="Arial"/>
              </a:rPr>
              <a:t>Спортивные функционеры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7B9158-3904-2D7D-4459-068100945216}"/>
              </a:ext>
            </a:extLst>
          </p:cNvPr>
          <p:cNvSpPr txBox="1"/>
          <p:nvPr/>
        </p:nvSpPr>
        <p:spPr>
          <a:xfrm>
            <a:off x="3640137" y="4359097"/>
            <a:ext cx="89656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latin typeface="Arial"/>
                <a:cs typeface="Arial"/>
                <a:sym typeface="Arial"/>
              </a:rPr>
              <a:t>Агенты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A45EA67-1933-F82F-07EE-9515741CEDC9}"/>
              </a:ext>
            </a:extLst>
          </p:cNvPr>
          <p:cNvCxnSpPr>
            <a:cxnSpLocks/>
          </p:cNvCxnSpPr>
          <p:nvPr/>
        </p:nvCxnSpPr>
        <p:spPr>
          <a:xfrm>
            <a:off x="5506961" y="2689829"/>
            <a:ext cx="306246" cy="394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C194618-55EA-CBCC-49BD-300240A2ECF0}"/>
              </a:ext>
            </a:extLst>
          </p:cNvPr>
          <p:cNvCxnSpPr>
            <a:cxnSpLocks/>
          </p:cNvCxnSpPr>
          <p:nvPr/>
        </p:nvCxnSpPr>
        <p:spPr>
          <a:xfrm flipH="1">
            <a:off x="6704276" y="2648682"/>
            <a:ext cx="233782" cy="379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A6119AF-D091-6815-C925-5018439F18F9}"/>
              </a:ext>
            </a:extLst>
          </p:cNvPr>
          <p:cNvCxnSpPr>
            <a:cxnSpLocks/>
          </p:cNvCxnSpPr>
          <p:nvPr/>
        </p:nvCxnSpPr>
        <p:spPr>
          <a:xfrm>
            <a:off x="4788633" y="3362449"/>
            <a:ext cx="741014" cy="96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AF346EA-51A7-D3FB-9F6E-515D8BB98BB9}"/>
              </a:ext>
            </a:extLst>
          </p:cNvPr>
          <p:cNvCxnSpPr>
            <a:cxnSpLocks/>
          </p:cNvCxnSpPr>
          <p:nvPr/>
        </p:nvCxnSpPr>
        <p:spPr>
          <a:xfrm flipV="1">
            <a:off x="4728007" y="4233852"/>
            <a:ext cx="782113" cy="212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5251BF0-27F6-C3EB-75F8-8B99AB500001}"/>
              </a:ext>
            </a:extLst>
          </p:cNvPr>
          <p:cNvCxnSpPr>
            <a:cxnSpLocks/>
          </p:cNvCxnSpPr>
          <p:nvPr/>
        </p:nvCxnSpPr>
        <p:spPr>
          <a:xfrm flipV="1">
            <a:off x="5548724" y="4535220"/>
            <a:ext cx="364416" cy="397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7AA4E46-442A-BF15-3147-074264878EB5}"/>
              </a:ext>
            </a:extLst>
          </p:cNvPr>
          <p:cNvCxnSpPr>
            <a:cxnSpLocks/>
          </p:cNvCxnSpPr>
          <p:nvPr/>
        </p:nvCxnSpPr>
        <p:spPr>
          <a:xfrm flipH="1" flipV="1">
            <a:off x="6764366" y="4530506"/>
            <a:ext cx="173692" cy="395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EEFFA20-5C3B-A7CC-5408-53112281A16A}"/>
              </a:ext>
            </a:extLst>
          </p:cNvPr>
          <p:cNvCxnSpPr>
            <a:cxnSpLocks/>
          </p:cNvCxnSpPr>
          <p:nvPr/>
        </p:nvCxnSpPr>
        <p:spPr>
          <a:xfrm flipH="1" flipV="1">
            <a:off x="7204589" y="4054847"/>
            <a:ext cx="689250" cy="28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C6A59DD-7ACD-8B35-2EE9-381B71FAF560}"/>
              </a:ext>
            </a:extLst>
          </p:cNvPr>
          <p:cNvCxnSpPr>
            <a:cxnSpLocks/>
          </p:cNvCxnSpPr>
          <p:nvPr/>
        </p:nvCxnSpPr>
        <p:spPr>
          <a:xfrm flipH="1">
            <a:off x="7224901" y="3433398"/>
            <a:ext cx="614681" cy="165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7056449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5" descr="image025">
            <a:extLst>
              <a:ext uri="{FF2B5EF4-FFF2-40B4-BE49-F238E27FC236}">
                <a16:creationId xmlns:a16="http://schemas.microsoft.com/office/drawing/2014/main" id="{85ADF950-B36B-CAC6-CA8D-0EA149FA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07" y="2088858"/>
            <a:ext cx="1615540" cy="28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5EC95D41-2F37-BB14-D7B6-B32ABD1E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810" y="189790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в группе риска?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785E-5979-DC16-4D05-5E9FF68CA95A}"/>
              </a:ext>
            </a:extLst>
          </p:cNvPr>
          <p:cNvSpPr txBox="1"/>
          <p:nvPr/>
        </p:nvSpPr>
        <p:spPr>
          <a:xfrm>
            <a:off x="4696615" y="1113114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marL="0" marR="0" lvl="0" indent="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недавно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поменял спортивный клуб/круг общения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и попал в новую среду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начал выступать на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новом соревновательном уровне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вернулся в спорт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после травмы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потерпел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неудачу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на последних соревнованиях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находится под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давлением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 уверен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 себе 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вдохновляется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спортсменом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, нарушившим антидопинговые правила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считает, что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допинг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является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неотъемлемой частью спорта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пренебрегает рисками для здоровья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, связанными с употреблением допинга</a:t>
            </a:r>
          </a:p>
        </p:txBody>
      </p:sp>
    </p:spTree>
    <p:extLst>
      <p:ext uri="{BB962C8B-B14F-4D97-AF65-F5344CB8AC3E}">
        <p14:creationId xmlns:p14="http://schemas.microsoft.com/office/powerpoint/2010/main" val="6305501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36682FF4-098D-1F42-2F48-4929383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" y="465836"/>
            <a:ext cx="1853546" cy="18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8">
            <a:extLst>
              <a:ext uri="{FF2B5EF4-FFF2-40B4-BE49-F238E27FC236}">
                <a16:creationId xmlns:a16="http://schemas.microsoft.com/office/drawing/2014/main" id="{509378EE-8E43-74A6-423A-70D7A1A0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41" y="2488463"/>
            <a:ext cx="1853546" cy="18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9">
            <a:extLst>
              <a:ext uri="{FF2B5EF4-FFF2-40B4-BE49-F238E27FC236}">
                <a16:creationId xmlns:a16="http://schemas.microsoft.com/office/drawing/2014/main" id="{6AEEA5D5-5BA0-4470-1A8B-090AABB6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70" y="2488463"/>
            <a:ext cx="1924705" cy="19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14D17A75-3F8C-EC8A-19D3-1B24840B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5" y="4731440"/>
            <a:ext cx="1934008" cy="19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1">
            <a:extLst>
              <a:ext uri="{FF2B5EF4-FFF2-40B4-BE49-F238E27FC236}">
                <a16:creationId xmlns:a16="http://schemas.microsoft.com/office/drawing/2014/main" id="{56545155-E56B-8CAA-70FA-5E586482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83" y="474545"/>
            <a:ext cx="1853546" cy="18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2">
            <a:extLst>
              <a:ext uri="{FF2B5EF4-FFF2-40B4-BE49-F238E27FC236}">
                <a16:creationId xmlns:a16="http://schemas.microsoft.com/office/drawing/2014/main" id="{1A1099E6-14C2-FDF4-2EF0-C18BB177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65" y="4731440"/>
            <a:ext cx="1890053" cy="19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3">
            <a:extLst>
              <a:ext uri="{FF2B5EF4-FFF2-40B4-BE49-F238E27FC236}">
                <a16:creationId xmlns:a16="http://schemas.microsoft.com/office/drawing/2014/main" id="{78336844-04F5-167C-CD8D-DC76BEEA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91" y="1071044"/>
            <a:ext cx="1881074" cy="187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76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" name="Straight Connector 9">
            <a:extLst>
              <a:ext uri="{FF2B5EF4-FFF2-40B4-BE49-F238E27FC236}">
                <a16:creationId xmlns:a16="http://schemas.microsoft.com/office/drawing/2014/main" id="{47CBED90-49E1-3005-999D-71CC2DC07605}"/>
              </a:ext>
            </a:extLst>
          </p:cNvPr>
          <p:cNvSpPr/>
          <p:nvPr/>
        </p:nvSpPr>
        <p:spPr>
          <a:xfrm flipH="1" flipV="1">
            <a:off x="4149051" y="3823150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918E9-AC84-6726-235A-77CC3D032C82}"/>
              </a:ext>
            </a:extLst>
          </p:cNvPr>
          <p:cNvSpPr txBox="1"/>
          <p:nvPr/>
        </p:nvSpPr>
        <p:spPr>
          <a:xfrm>
            <a:off x="496885" y="2184556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20CBD-D7BF-FB2A-6693-B07CD0A3D9F5}"/>
              </a:ext>
            </a:extLst>
          </p:cNvPr>
          <p:cNvSpPr txBox="1"/>
          <p:nvPr/>
        </p:nvSpPr>
        <p:spPr>
          <a:xfrm>
            <a:off x="3060394" y="434550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родителей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D9ED2AC-C065-78A4-F525-0FB02926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99" y="1788990"/>
            <a:ext cx="3717574" cy="20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27BFCF3-7877-770D-C693-F7C6B83BCCE6}"/>
              </a:ext>
            </a:extLst>
          </p:cNvPr>
          <p:cNvSpPr txBox="1"/>
          <p:nvPr/>
        </p:nvSpPr>
        <p:spPr>
          <a:xfrm>
            <a:off x="6807371" y="4990310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15D2DBEE-BF13-7744-54BA-59626D66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0" y="4185889"/>
            <a:ext cx="2705155" cy="201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719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Straight Connector 9">
            <a:extLst>
              <a:ext uri="{FF2B5EF4-FFF2-40B4-BE49-F238E27FC236}">
                <a16:creationId xmlns:a16="http://schemas.microsoft.com/office/drawing/2014/main" id="{3C5DA501-9246-41DC-5D9E-EDF62E728ECC}"/>
              </a:ext>
            </a:extLst>
          </p:cNvPr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DC2EF-D34D-9210-0031-1C91AA8D6495}"/>
              </a:ext>
            </a:extLst>
          </p:cNvPr>
          <p:cNvSpPr txBox="1"/>
          <p:nvPr/>
        </p:nvSpPr>
        <p:spPr>
          <a:xfrm>
            <a:off x="6595322" y="149474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635D3-B2DD-1BFA-71E0-50A333E1B746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3D82A-6CC8-25FF-3CDA-CB09A56C8E3C}"/>
              </a:ext>
            </a:extLst>
          </p:cNvPr>
          <p:cNvSpPr txBox="1"/>
          <p:nvPr/>
        </p:nvSpPr>
        <p:spPr>
          <a:xfrm>
            <a:off x="1519072" y="4813145"/>
            <a:ext cx="58806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грамотно расставляйте перед ребенком приоритеты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7BE0E9-2CA8-7EA5-D204-7DC215DF9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/>
        </p:blipFill>
        <p:spPr bwMode="auto">
          <a:xfrm>
            <a:off x="1134074" y="78779"/>
            <a:ext cx="3998425" cy="3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op view world heart day concept Free Photo">
            <a:extLst>
              <a:ext uri="{FF2B5EF4-FFF2-40B4-BE49-F238E27FC236}">
                <a16:creationId xmlns:a16="http://schemas.microsoft.com/office/drawing/2014/main" id="{ACD7CF90-B638-ABCC-E74F-4D4F91CB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71" y="3125543"/>
            <a:ext cx="3248204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0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Straight Connector 9">
            <a:extLst>
              <a:ext uri="{FF2B5EF4-FFF2-40B4-BE49-F238E27FC236}">
                <a16:creationId xmlns:a16="http://schemas.microsoft.com/office/drawing/2014/main" id="{0806EFCA-F5CA-A727-80A7-24FE7318A08D}"/>
              </a:ext>
            </a:extLst>
          </p:cNvPr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FDE13-FA35-ABAE-97A4-51674B91772D}"/>
              </a:ext>
            </a:extLst>
          </p:cNvPr>
          <p:cNvSpPr txBox="1"/>
          <p:nvPr/>
        </p:nvSpPr>
        <p:spPr>
          <a:xfrm>
            <a:off x="1181346" y="1483666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11216-5FE6-F731-D9F8-3316D09214D7}"/>
              </a:ext>
            </a:extLst>
          </p:cNvPr>
          <p:cNvSpPr txBox="1"/>
          <p:nvPr/>
        </p:nvSpPr>
        <p:spPr>
          <a:xfrm>
            <a:off x="5974208" y="4358673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548D09-AE65-BE36-9712-E10D0D0A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84" y="799977"/>
            <a:ext cx="3381442" cy="22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10566-637C-82A1-E8A0-EF634547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19" y="4021676"/>
            <a:ext cx="3217813" cy="20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60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 Box 21">
            <a:extLst>
              <a:ext uri="{FF2B5EF4-FFF2-40B4-BE49-F238E27FC236}">
                <a16:creationId xmlns:a16="http://schemas.microsoft.com/office/drawing/2014/main" id="{5DD3DD7E-60F2-7D7C-DA4B-25E8005C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45" y="4505510"/>
            <a:ext cx="3991083" cy="1054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вы, что ест и пьет ребенок?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42E614-1C43-2C5E-90C8-32592EFC78F3}"/>
              </a:ext>
            </a:extLst>
          </p:cNvPr>
          <p:cNvSpPr/>
          <p:nvPr/>
        </p:nvSpPr>
        <p:spPr>
          <a:xfrm>
            <a:off x="5572661" y="1790833"/>
            <a:ext cx="6192885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правильное питание – пример для ребенка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Формируйте у ребенка здоровые пищевые привычки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Приучите ребенка читать состав продуктов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Покажите, на что стоит обращать внимание при чтении этикеток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Подберите ребенку подходящий рацион питания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Планируйте рацион ребенка на день заранее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организовать питание ребенка таким образом, чтобы он не ощущал приступы голода (именно в такие моменты ребенок чаще всего прибегает к неправильным перекусам)</a:t>
            </a:r>
          </a:p>
        </p:txBody>
      </p:sp>
      <p:pic>
        <p:nvPicPr>
          <p:cNvPr id="4" name="Рисунок 2" descr="image002">
            <a:extLst>
              <a:ext uri="{FF2B5EF4-FFF2-40B4-BE49-F238E27FC236}">
                <a16:creationId xmlns:a16="http://schemas.microsoft.com/office/drawing/2014/main" id="{ADA5060A-87D1-8156-9C45-6B3CF177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5" y="1953468"/>
            <a:ext cx="3907495" cy="229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7A6AB2E2-2FF5-58DF-B73A-9A8324A1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022" y="369675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Родители!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 Box 12">
            <a:extLst>
              <a:ext uri="{FF2B5EF4-FFF2-40B4-BE49-F238E27FC236}">
                <a16:creationId xmlns:a16="http://schemas.microsoft.com/office/drawing/2014/main" id="{B3147F52-9214-DCBA-876B-CF04639E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72" y="1909954"/>
            <a:ext cx="8789491" cy="361098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обращайте внимание на окружение спортсмена (друзья, родители)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следите за психологическим состоянием спортсмена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важно, чтобы неудачи рассматривались как возможности дальнейшего развития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 спортсмена соблюдать спортивный режим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оддерживайте спортсмена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0" descr="image030">
            <a:extLst>
              <a:ext uri="{FF2B5EF4-FFF2-40B4-BE49-F238E27FC236}">
                <a16:creationId xmlns:a16="http://schemas.microsoft.com/office/drawing/2014/main" id="{614669AB-55F7-6157-41D5-04BC5881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39" y="1662188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1" descr="image031">
            <a:extLst>
              <a:ext uri="{FF2B5EF4-FFF2-40B4-BE49-F238E27FC236}">
                <a16:creationId xmlns:a16="http://schemas.microsoft.com/office/drawing/2014/main" id="{059B1E80-EAEA-D613-A160-BBD1A83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98" y="2524435"/>
            <a:ext cx="710471" cy="7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2" descr="image032">
            <a:extLst>
              <a:ext uri="{FF2B5EF4-FFF2-40B4-BE49-F238E27FC236}">
                <a16:creationId xmlns:a16="http://schemas.microsoft.com/office/drawing/2014/main" id="{024EED72-D38D-5C57-98EE-659A2CB8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39" y="3338657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3" descr="image033">
            <a:extLst>
              <a:ext uri="{FF2B5EF4-FFF2-40B4-BE49-F238E27FC236}">
                <a16:creationId xmlns:a16="http://schemas.microsoft.com/office/drawing/2014/main" id="{4090B392-DD1B-6696-4378-92A6FC84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82" y="4234838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4" descr="image034">
            <a:extLst>
              <a:ext uri="{FF2B5EF4-FFF2-40B4-BE49-F238E27FC236}">
                <a16:creationId xmlns:a16="http://schemas.microsoft.com/office/drawing/2014/main" id="{71565D91-053B-4CE7-2C7B-6D34EDB3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39" y="5105402"/>
            <a:ext cx="776255" cy="7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06E06FE4-D95F-C7FA-61CA-2C3D56A1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4" y="319821"/>
            <a:ext cx="3690620" cy="6254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Тренеры!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215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638</Words>
  <Application>Microsoft Office PowerPoint</Application>
  <PresentationFormat>Широкоэкранный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Symbol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Синичкин Леонид Леонидович</cp:lastModifiedBy>
  <cp:revision>2</cp:revision>
  <dcterms:created xsi:type="dcterms:W3CDTF">2022-10-03T13:38:53Z</dcterms:created>
  <dcterms:modified xsi:type="dcterms:W3CDTF">2023-05-18T09:18:10Z</dcterms:modified>
</cp:coreProperties>
</file>