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46" r:id="rId2"/>
    <p:sldId id="2555" r:id="rId3"/>
    <p:sldId id="2559" r:id="rId4"/>
    <p:sldId id="2558" r:id="rId5"/>
    <p:sldId id="2557" r:id="rId6"/>
    <p:sldId id="2560" r:id="rId7"/>
    <p:sldId id="2563" r:id="rId8"/>
    <p:sldId id="2562" r:id="rId9"/>
    <p:sldId id="2565" r:id="rId10"/>
    <p:sldId id="2561" r:id="rId11"/>
    <p:sldId id="2564" r:id="rId12"/>
    <p:sldId id="255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 snapToGrid="0">
      <p:cViewPr varScale="1">
        <p:scale>
          <a:sx n="68" d="100"/>
          <a:sy n="68" d="100"/>
        </p:scale>
        <p:origin x="5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37691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839200" y="274639"/>
            <a:ext cx="2743200" cy="585152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11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274639"/>
            <a:ext cx="8026400" cy="58515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809301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0B6D58-CAE2-4003-BA92-6E8952352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4C0F-4AB5-4828-83AA-6A9910DB3F0A}" type="slidenum">
              <a:rPr lang="en-ID" smtClean="0"/>
              <a:pPr/>
              <a:t>‹#›</a:t>
            </a:fld>
            <a:endParaRPr lang="en-ID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6AB2D3-9761-4ADA-ACFC-2652A02D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079" y="495824"/>
            <a:ext cx="7101842" cy="83210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4800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690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71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212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 userDrawn="1"/>
        </p:nvSpPr>
        <p:spPr bwMode="auto">
          <a:xfrm>
            <a:off x="10848975" y="0"/>
            <a:ext cx="496676" cy="533400"/>
          </a:xfrm>
          <a:custGeom>
            <a:avLst/>
            <a:gdLst>
              <a:gd name="T0" fmla="*/ 0 w 346"/>
              <a:gd name="T1" fmla="*/ 0 h 372"/>
              <a:gd name="T2" fmla="*/ 0 w 346"/>
              <a:gd name="T3" fmla="*/ 269 h 372"/>
              <a:gd name="T4" fmla="*/ 17 w 346"/>
              <a:gd name="T5" fmla="*/ 298 h 372"/>
              <a:gd name="T6" fmla="*/ 155 w 346"/>
              <a:gd name="T7" fmla="*/ 367 h 372"/>
              <a:gd name="T8" fmla="*/ 191 w 346"/>
              <a:gd name="T9" fmla="*/ 367 h 372"/>
              <a:gd name="T10" fmla="*/ 328 w 346"/>
              <a:gd name="T11" fmla="*/ 298 h 372"/>
              <a:gd name="T12" fmla="*/ 346 w 346"/>
              <a:gd name="T13" fmla="*/ 269 h 372"/>
              <a:gd name="T14" fmla="*/ 346 w 346"/>
              <a:gd name="T15" fmla="*/ 0 h 372"/>
              <a:gd name="T16" fmla="*/ 0 w 346"/>
              <a:gd name="T17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6" h="372">
                <a:moveTo>
                  <a:pt x="0" y="0"/>
                </a:moveTo>
                <a:cubicBezTo>
                  <a:pt x="0" y="269"/>
                  <a:pt x="0" y="269"/>
                  <a:pt x="0" y="269"/>
                </a:cubicBezTo>
                <a:cubicBezTo>
                  <a:pt x="0" y="280"/>
                  <a:pt x="8" y="293"/>
                  <a:pt x="17" y="298"/>
                </a:cubicBezTo>
                <a:cubicBezTo>
                  <a:pt x="155" y="367"/>
                  <a:pt x="155" y="367"/>
                  <a:pt x="155" y="367"/>
                </a:cubicBezTo>
                <a:cubicBezTo>
                  <a:pt x="165" y="372"/>
                  <a:pt x="181" y="372"/>
                  <a:pt x="191" y="367"/>
                </a:cubicBezTo>
                <a:cubicBezTo>
                  <a:pt x="328" y="298"/>
                  <a:pt x="328" y="298"/>
                  <a:pt x="328" y="298"/>
                </a:cubicBezTo>
                <a:cubicBezTo>
                  <a:pt x="338" y="293"/>
                  <a:pt x="346" y="280"/>
                  <a:pt x="346" y="269"/>
                </a:cubicBezTo>
                <a:cubicBezTo>
                  <a:pt x="346" y="0"/>
                  <a:pt x="346" y="0"/>
                  <a:pt x="346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0897579" y="93761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‹#›</a:t>
            </a:fld>
            <a:endParaRPr lang="id-ID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2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99347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50629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Текст 4"/>
          <p:cNvSpPr>
            <a:spLocks noGrp="1"/>
          </p:cNvSpPr>
          <p:nvPr>
            <p:ph type="body" sz="quarter" idx="13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775559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745213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40458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3" name="Текст 3"/>
          <p:cNvSpPr>
            <a:spLocks noGrp="1"/>
          </p:cNvSpPr>
          <p:nvPr>
            <p:ph type="body" sz="half" idx="13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29323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92" name="Рисунок 2"/>
          <p:cNvSpPr>
            <a:spLocks noGrp="1"/>
          </p:cNvSpPr>
          <p:nvPr>
            <p:ph type="pic" sz="half" idx="13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593363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851415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3087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914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19"/>
          <p:cNvSpPr>
            <a:spLocks/>
          </p:cNvSpPr>
          <p:nvPr/>
        </p:nvSpPr>
        <p:spPr bwMode="auto">
          <a:xfrm>
            <a:off x="266733" y="-58407"/>
            <a:ext cx="3853543" cy="6924461"/>
          </a:xfrm>
          <a:custGeom>
            <a:avLst/>
            <a:gdLst>
              <a:gd name="T0" fmla="*/ 453 w 453"/>
              <a:gd name="T1" fmla="*/ 4 h 814"/>
              <a:gd name="T2" fmla="*/ 284 w 453"/>
              <a:gd name="T3" fmla="*/ 4 h 814"/>
              <a:gd name="T4" fmla="*/ 286 w 453"/>
              <a:gd name="T5" fmla="*/ 0 h 814"/>
              <a:gd name="T6" fmla="*/ 0 w 453"/>
              <a:gd name="T7" fmla="*/ 414 h 814"/>
              <a:gd name="T8" fmla="*/ 275 w 453"/>
              <a:gd name="T9" fmla="*/ 814 h 814"/>
              <a:gd name="T10" fmla="*/ 444 w 453"/>
              <a:gd name="T11" fmla="*/ 814 h 814"/>
              <a:gd name="T12" fmla="*/ 166 w 453"/>
              <a:gd name="T13" fmla="*/ 416 h 814"/>
              <a:gd name="T14" fmla="*/ 453 w 453"/>
              <a:gd name="T15" fmla="*/ 4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814">
                <a:moveTo>
                  <a:pt x="453" y="4"/>
                </a:moveTo>
                <a:lnTo>
                  <a:pt x="284" y="4"/>
                </a:lnTo>
                <a:lnTo>
                  <a:pt x="286" y="0"/>
                </a:lnTo>
                <a:lnTo>
                  <a:pt x="0" y="414"/>
                </a:lnTo>
                <a:lnTo>
                  <a:pt x="275" y="814"/>
                </a:lnTo>
                <a:lnTo>
                  <a:pt x="444" y="814"/>
                </a:lnTo>
                <a:lnTo>
                  <a:pt x="166" y="416"/>
                </a:lnTo>
                <a:lnTo>
                  <a:pt x="453" y="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 cmpd="dbl"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2" name="Freeform 19"/>
          <p:cNvSpPr>
            <a:spLocks/>
          </p:cNvSpPr>
          <p:nvPr/>
        </p:nvSpPr>
        <p:spPr bwMode="auto">
          <a:xfrm>
            <a:off x="1355637" y="-58407"/>
            <a:ext cx="3853543" cy="6924461"/>
          </a:xfrm>
          <a:custGeom>
            <a:avLst/>
            <a:gdLst>
              <a:gd name="T0" fmla="*/ 453 w 453"/>
              <a:gd name="T1" fmla="*/ 4 h 814"/>
              <a:gd name="T2" fmla="*/ 284 w 453"/>
              <a:gd name="T3" fmla="*/ 4 h 814"/>
              <a:gd name="T4" fmla="*/ 286 w 453"/>
              <a:gd name="T5" fmla="*/ 0 h 814"/>
              <a:gd name="T6" fmla="*/ 0 w 453"/>
              <a:gd name="T7" fmla="*/ 414 h 814"/>
              <a:gd name="T8" fmla="*/ 275 w 453"/>
              <a:gd name="T9" fmla="*/ 814 h 814"/>
              <a:gd name="T10" fmla="*/ 444 w 453"/>
              <a:gd name="T11" fmla="*/ 814 h 814"/>
              <a:gd name="T12" fmla="*/ 166 w 453"/>
              <a:gd name="T13" fmla="*/ 416 h 814"/>
              <a:gd name="T14" fmla="*/ 453 w 453"/>
              <a:gd name="T15" fmla="*/ 4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814">
                <a:moveTo>
                  <a:pt x="453" y="4"/>
                </a:moveTo>
                <a:lnTo>
                  <a:pt x="284" y="4"/>
                </a:lnTo>
                <a:lnTo>
                  <a:pt x="286" y="0"/>
                </a:lnTo>
                <a:lnTo>
                  <a:pt x="0" y="414"/>
                </a:lnTo>
                <a:lnTo>
                  <a:pt x="275" y="814"/>
                </a:lnTo>
                <a:lnTo>
                  <a:pt x="444" y="814"/>
                </a:lnTo>
                <a:lnTo>
                  <a:pt x="166" y="416"/>
                </a:lnTo>
                <a:lnTo>
                  <a:pt x="453" y="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 cmpd="dbl"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071C464-A5A3-4B3E-BE41-5B4395E2A96D}"/>
              </a:ext>
            </a:extLst>
          </p:cNvPr>
          <p:cNvSpPr/>
          <p:nvPr/>
        </p:nvSpPr>
        <p:spPr>
          <a:xfrm>
            <a:off x="10426017" y="0"/>
            <a:ext cx="1287012" cy="827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052767-1F53-46A1-BFD0-B753C7332FC9}"/>
              </a:ext>
            </a:extLst>
          </p:cNvPr>
          <p:cNvSpPr txBox="1"/>
          <p:nvPr/>
        </p:nvSpPr>
        <p:spPr>
          <a:xfrm>
            <a:off x="3196193" y="3049880"/>
            <a:ext cx="8839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Ответственность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8317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2" name="TextBox 9">
            <a:extLst>
              <a:ext uri="{FF2B5EF4-FFF2-40B4-BE49-F238E27FC236}">
                <a16:creationId xmlns:a16="http://schemas.microsoft.com/office/drawing/2014/main" id="{0D55F9C3-93C6-ECFE-3653-1A1539DE8D72}"/>
              </a:ext>
            </a:extLst>
          </p:cNvPr>
          <p:cNvSpPr txBox="1"/>
          <p:nvPr/>
        </p:nvSpPr>
        <p:spPr>
          <a:xfrm>
            <a:off x="2321384" y="484327"/>
            <a:ext cx="7630568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5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Социальные последствия</a:t>
            </a:r>
            <a:endParaRPr kumimoji="0" lang="ru-RU" sz="35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" name="Подзаголовок 4">
            <a:extLst>
              <a:ext uri="{FF2B5EF4-FFF2-40B4-BE49-F238E27FC236}">
                <a16:creationId xmlns:a16="http://schemas.microsoft.com/office/drawing/2014/main" id="{92F6D90A-0810-7088-884E-45050AB3AC48}"/>
              </a:ext>
            </a:extLst>
          </p:cNvPr>
          <p:cNvSpPr txBox="1">
            <a:spLocks/>
          </p:cNvSpPr>
          <p:nvPr/>
        </p:nvSpPr>
        <p:spPr>
          <a:xfrm>
            <a:off x="6569572" y="1453444"/>
            <a:ext cx="4933953" cy="466589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нанесение урона репутации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разрыв отношений с коллегами по команде и соперниками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возврат медалей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распространение идеологии обмана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Feeling blue concept illustration">
            <a:extLst>
              <a:ext uri="{FF2B5EF4-FFF2-40B4-BE49-F238E27FC236}">
                <a16:creationId xmlns:a16="http://schemas.microsoft.com/office/drawing/2014/main" id="{0D201092-4543-8714-5FCF-8CD26CE20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109" y="2255519"/>
            <a:ext cx="2761433" cy="276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95403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3" name="Овал 2">
            <a:extLst>
              <a:ext uri="{FF2B5EF4-FFF2-40B4-BE49-F238E27FC236}">
                <a16:creationId xmlns:a16="http://schemas.microsoft.com/office/drawing/2014/main" id="{344F358D-C325-F688-72C7-A94F2D893F73}"/>
              </a:ext>
            </a:extLst>
          </p:cNvPr>
          <p:cNvSpPr/>
          <p:nvPr/>
        </p:nvSpPr>
        <p:spPr>
          <a:xfrm>
            <a:off x="4504247" y="2187881"/>
            <a:ext cx="3724714" cy="17772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A531E-FE7B-D275-AE4F-6A540F9A9248}"/>
              </a:ext>
            </a:extLst>
          </p:cNvPr>
          <p:cNvSpPr txBox="1"/>
          <p:nvPr/>
        </p:nvSpPr>
        <p:spPr>
          <a:xfrm>
            <a:off x="5112587" y="2814890"/>
            <a:ext cx="287588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Экономические</a:t>
            </a:r>
          </a:p>
        </p:txBody>
      </p:sp>
    </p:spTree>
    <p:extLst>
      <p:ext uri="{BB962C8B-B14F-4D97-AF65-F5344CB8AC3E}">
        <p14:creationId xmlns:p14="http://schemas.microsoft.com/office/powerpoint/2010/main" val="17531055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2" name="TextBox 9">
            <a:extLst>
              <a:ext uri="{FF2B5EF4-FFF2-40B4-BE49-F238E27FC236}">
                <a16:creationId xmlns:a16="http://schemas.microsoft.com/office/drawing/2014/main" id="{0D55F9C3-93C6-ECFE-3653-1A1539DE8D72}"/>
              </a:ext>
            </a:extLst>
          </p:cNvPr>
          <p:cNvSpPr txBox="1"/>
          <p:nvPr/>
        </p:nvSpPr>
        <p:spPr>
          <a:xfrm>
            <a:off x="2356217" y="789127"/>
            <a:ext cx="7630568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5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Экономические последствия</a:t>
            </a:r>
            <a:endParaRPr kumimoji="0" lang="ru-RU" sz="35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074A2035-78A9-A2E4-308C-425772E19D4E}"/>
              </a:ext>
            </a:extLst>
          </p:cNvPr>
          <p:cNvSpPr txBox="1">
            <a:spLocks/>
          </p:cNvSpPr>
          <p:nvPr/>
        </p:nvSpPr>
        <p:spPr>
          <a:xfrm>
            <a:off x="1259986" y="1492916"/>
            <a:ext cx="4566047" cy="54025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возмещение расходов или финансовые санкции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возврат денежных призов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уход спонсоров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разрыв рекламных контрактов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Bankruptcy woman with no money in her wallet">
            <a:extLst>
              <a:ext uri="{FF2B5EF4-FFF2-40B4-BE49-F238E27FC236}">
                <a16:creationId xmlns:a16="http://schemas.microsoft.com/office/drawing/2014/main" id="{5DB1989E-1767-83E7-8D81-D75716167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927" y="2107475"/>
            <a:ext cx="3632289" cy="363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5505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2" name="Овал 1">
            <a:extLst>
              <a:ext uri="{FF2B5EF4-FFF2-40B4-BE49-F238E27FC236}">
                <a16:creationId xmlns:a16="http://schemas.microsoft.com/office/drawing/2014/main" id="{6E1B3995-CB2C-00FF-8BA9-9E96B8AE496E}"/>
              </a:ext>
            </a:extLst>
          </p:cNvPr>
          <p:cNvSpPr/>
          <p:nvPr/>
        </p:nvSpPr>
        <p:spPr>
          <a:xfrm>
            <a:off x="5226339" y="2115256"/>
            <a:ext cx="2466365" cy="8137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A955AAA8-7A92-8E44-A205-9BC3071EB8B2}"/>
              </a:ext>
            </a:extLst>
          </p:cNvPr>
          <p:cNvSpPr/>
          <p:nvPr/>
        </p:nvSpPr>
        <p:spPr>
          <a:xfrm>
            <a:off x="5226339" y="5244410"/>
            <a:ext cx="2466365" cy="8137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9164CB42-F559-5B9A-957E-A4C794497E99}"/>
              </a:ext>
            </a:extLst>
          </p:cNvPr>
          <p:cNvSpPr/>
          <p:nvPr/>
        </p:nvSpPr>
        <p:spPr>
          <a:xfrm>
            <a:off x="5226340" y="3189776"/>
            <a:ext cx="2466365" cy="8137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37F0E4B-C853-2D5A-8BD0-E7735D8E41CF}"/>
              </a:ext>
            </a:extLst>
          </p:cNvPr>
          <p:cNvSpPr/>
          <p:nvPr/>
        </p:nvSpPr>
        <p:spPr>
          <a:xfrm>
            <a:off x="5226341" y="4225087"/>
            <a:ext cx="2466365" cy="8137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F814D6-9C72-2E16-AA1C-97B5A18A6BBE}"/>
              </a:ext>
            </a:extLst>
          </p:cNvPr>
          <p:cNvSpPr txBox="1"/>
          <p:nvPr/>
        </p:nvSpPr>
        <p:spPr>
          <a:xfrm>
            <a:off x="5788403" y="2302766"/>
            <a:ext cx="19043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Правовые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9355AD-D81D-A7C3-66D4-C558341A0D05}"/>
              </a:ext>
            </a:extLst>
          </p:cNvPr>
          <p:cNvSpPr txBox="1"/>
          <p:nvPr/>
        </p:nvSpPr>
        <p:spPr>
          <a:xfrm>
            <a:off x="5712900" y="3411977"/>
            <a:ext cx="19043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Медицинские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58AFEA-D8AB-4F90-517C-B9117A39A21B}"/>
              </a:ext>
            </a:extLst>
          </p:cNvPr>
          <p:cNvSpPr txBox="1"/>
          <p:nvPr/>
        </p:nvSpPr>
        <p:spPr>
          <a:xfrm>
            <a:off x="5712902" y="4439294"/>
            <a:ext cx="19043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Социальные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FCB2AC-5E4E-15B8-D6C1-8D7CD005669F}"/>
              </a:ext>
            </a:extLst>
          </p:cNvPr>
          <p:cNvSpPr txBox="1"/>
          <p:nvPr/>
        </p:nvSpPr>
        <p:spPr>
          <a:xfrm>
            <a:off x="5712901" y="5478798"/>
            <a:ext cx="19043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Экономические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318174-153B-B66C-7EE8-07776881839C}"/>
              </a:ext>
            </a:extLst>
          </p:cNvPr>
          <p:cNvSpPr txBox="1"/>
          <p:nvPr/>
        </p:nvSpPr>
        <p:spPr>
          <a:xfrm>
            <a:off x="2852002" y="874354"/>
            <a:ext cx="840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Последствия возможных нарушений правил</a:t>
            </a:r>
          </a:p>
        </p:txBody>
      </p:sp>
    </p:spTree>
    <p:extLst>
      <p:ext uri="{BB962C8B-B14F-4D97-AF65-F5344CB8AC3E}">
        <p14:creationId xmlns:p14="http://schemas.microsoft.com/office/powerpoint/2010/main" val="27760887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3" name="Овал 2">
            <a:extLst>
              <a:ext uri="{FF2B5EF4-FFF2-40B4-BE49-F238E27FC236}">
                <a16:creationId xmlns:a16="http://schemas.microsoft.com/office/drawing/2014/main" id="{9645858E-7764-FAA5-B9C7-FC61FCA75DC3}"/>
              </a:ext>
            </a:extLst>
          </p:cNvPr>
          <p:cNvSpPr/>
          <p:nvPr/>
        </p:nvSpPr>
        <p:spPr>
          <a:xfrm>
            <a:off x="4521664" y="2266258"/>
            <a:ext cx="3724714" cy="17772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37AE84-35A7-E99C-55FB-27D0FF4DF93B}"/>
              </a:ext>
            </a:extLst>
          </p:cNvPr>
          <p:cNvSpPr txBox="1"/>
          <p:nvPr/>
        </p:nvSpPr>
        <p:spPr>
          <a:xfrm>
            <a:off x="5516558" y="2893267"/>
            <a:ext cx="287588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Правовые</a:t>
            </a:r>
          </a:p>
        </p:txBody>
      </p:sp>
    </p:spTree>
    <p:extLst>
      <p:ext uri="{BB962C8B-B14F-4D97-AF65-F5344CB8AC3E}">
        <p14:creationId xmlns:p14="http://schemas.microsoft.com/office/powerpoint/2010/main" val="94510876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5" name="object 4">
            <a:extLst>
              <a:ext uri="{FF2B5EF4-FFF2-40B4-BE49-F238E27FC236}">
                <a16:creationId xmlns:a16="http://schemas.microsoft.com/office/drawing/2014/main" id="{7F93C8FF-ABC7-CE18-D1A9-9D3CE7EC56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7401" y="172073"/>
            <a:ext cx="4018533" cy="499830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lang="ru-RU" sz="3200" b="1" spc="-15" dirty="0">
                <a:solidFill>
                  <a:schemeClr val="tx1"/>
                </a:solidFill>
                <a:latin typeface="Calibri"/>
                <a:cs typeface="Calibri"/>
              </a:rPr>
              <a:t>Возможные</a:t>
            </a:r>
            <a:r>
              <a:rPr lang="ru-RU" sz="3200" b="1" spc="-33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ru-RU" sz="3200" b="1" spc="-3" dirty="0">
                <a:solidFill>
                  <a:schemeClr val="tx1"/>
                </a:solidFill>
                <a:latin typeface="Calibri"/>
                <a:cs typeface="Calibri"/>
              </a:rPr>
              <a:t>санкции</a:t>
            </a:r>
            <a:endParaRPr lang="ru-RU" sz="32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DBFBC6-B8B7-0244-C1F3-F44BCBA44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55" y="913854"/>
            <a:ext cx="8301012" cy="552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320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3" name="TextBox 22">
            <a:extLst>
              <a:ext uri="{FF2B5EF4-FFF2-40B4-BE49-F238E27FC236}">
                <a16:creationId xmlns:a16="http://schemas.microsoft.com/office/drawing/2014/main" id="{9498CD37-C6A0-E146-67B5-CF4B3FA2B26D}"/>
              </a:ext>
            </a:extLst>
          </p:cNvPr>
          <p:cNvSpPr txBox="1"/>
          <p:nvPr/>
        </p:nvSpPr>
        <p:spPr>
          <a:xfrm>
            <a:off x="1005355" y="2258229"/>
            <a:ext cx="3057907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Административная</a:t>
            </a:r>
            <a:r>
              <a:rPr kumimoji="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ответственность</a:t>
            </a:r>
            <a:r>
              <a:rPr kumimoji="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: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Статья 6.18 КоАП РФ.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Нарушение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установленных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законодательством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о физической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культуре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и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спорте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требований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о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предотвращении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допинга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в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спорте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и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борьбе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с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ним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TextBox 24">
            <a:extLst>
              <a:ext uri="{FF2B5EF4-FFF2-40B4-BE49-F238E27FC236}">
                <a16:creationId xmlns:a16="http://schemas.microsoft.com/office/drawing/2014/main" id="{56B92B4E-FA87-4177-603E-F9B34ED0F0CF}"/>
              </a:ext>
            </a:extLst>
          </p:cNvPr>
          <p:cNvSpPr txBox="1"/>
          <p:nvPr/>
        </p:nvSpPr>
        <p:spPr>
          <a:xfrm>
            <a:off x="8137129" y="2627561"/>
            <a:ext cx="3806897" cy="160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Уголовная</a:t>
            </a:r>
            <a:r>
              <a:rPr kumimoji="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ответственность</a:t>
            </a:r>
            <a:r>
              <a:rPr kumimoji="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: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b="1"/>
            </a:pP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b="1"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Статья</a:t>
            </a: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226.1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УК РФ.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Контрабанда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b="1"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Статья</a:t>
            </a: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234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УК РФ.</a:t>
            </a: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Незаконный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оборот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сильнодействующих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или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ядовитых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веществ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в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целях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сбыта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A97030-F952-634A-D0FD-F6534488D1FF}"/>
              </a:ext>
            </a:extLst>
          </p:cNvPr>
          <p:cNvSpPr txBox="1"/>
          <p:nvPr/>
        </p:nvSpPr>
        <p:spPr>
          <a:xfrm>
            <a:off x="4746244" y="4790691"/>
            <a:ext cx="3032174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Дисциплинарная ответственность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Статья 348.11 ТК РФ.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Расторжение трудового договора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pic>
        <p:nvPicPr>
          <p:cNvPr id="1026" name="Picture 2" descr="Accountability abstract concept   illustration. legal liability, personal and public accountability, taking responsibility for actions and decisions, leadership roles">
            <a:extLst>
              <a:ext uri="{FF2B5EF4-FFF2-40B4-BE49-F238E27FC236}">
                <a16:creationId xmlns:a16="http://schemas.microsoft.com/office/drawing/2014/main" id="{693D80AF-6C55-CBC9-DEE0-190BAC93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943" y="1996581"/>
            <a:ext cx="2408776" cy="240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9">
            <a:extLst>
              <a:ext uri="{FF2B5EF4-FFF2-40B4-BE49-F238E27FC236}">
                <a16:creationId xmlns:a16="http://schemas.microsoft.com/office/drawing/2014/main" id="{C0AE0A36-8A4B-015D-3D36-1FD1484F3518}"/>
              </a:ext>
            </a:extLst>
          </p:cNvPr>
          <p:cNvSpPr txBox="1"/>
          <p:nvPr/>
        </p:nvSpPr>
        <p:spPr>
          <a:xfrm>
            <a:off x="2280716" y="428401"/>
            <a:ext cx="7630568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5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Санкции к спортсменам</a:t>
            </a:r>
          </a:p>
        </p:txBody>
      </p:sp>
    </p:spTree>
    <p:extLst>
      <p:ext uri="{BB962C8B-B14F-4D97-AF65-F5344CB8AC3E}">
        <p14:creationId xmlns:p14="http://schemas.microsoft.com/office/powerpoint/2010/main" val="87103590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3" name="TextBox 22">
            <a:extLst>
              <a:ext uri="{FF2B5EF4-FFF2-40B4-BE49-F238E27FC236}">
                <a16:creationId xmlns:a16="http://schemas.microsoft.com/office/drawing/2014/main" id="{9498CD37-C6A0-E146-67B5-CF4B3FA2B26D}"/>
              </a:ext>
            </a:extLst>
          </p:cNvPr>
          <p:cNvSpPr txBox="1"/>
          <p:nvPr/>
        </p:nvSpPr>
        <p:spPr>
          <a:xfrm>
            <a:off x="1005355" y="2258229"/>
            <a:ext cx="3057907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Административная</a:t>
            </a:r>
            <a:r>
              <a:rPr kumimoji="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ответственность</a:t>
            </a:r>
            <a:r>
              <a:rPr kumimoji="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: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Статья 6.18 КоАП РФ.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Нарушение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установленных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законодательством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о физической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культуре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и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спорте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требований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о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предотвращении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допинга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в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спорте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и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борьбе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с </a:t>
            </a:r>
            <a:r>
              <a:rPr kumimoji="0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ним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A97030-F952-634A-D0FD-F6534488D1FF}"/>
              </a:ext>
            </a:extLst>
          </p:cNvPr>
          <p:cNvSpPr txBox="1"/>
          <p:nvPr/>
        </p:nvSpPr>
        <p:spPr>
          <a:xfrm>
            <a:off x="4686215" y="5106162"/>
            <a:ext cx="3032174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Calibri"/>
                <a:sym typeface="Calibri"/>
              </a:rPr>
              <a:t>Дисциплинарная ответственность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Статья 348.11 ТК РФ.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Расторжение трудового договора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pic>
        <p:nvPicPr>
          <p:cNvPr id="1026" name="Picture 2" descr="Accountability abstract concept   illustration. legal liability, personal and public accountability, taking responsibility for actions and decisions, leadership roles">
            <a:extLst>
              <a:ext uri="{FF2B5EF4-FFF2-40B4-BE49-F238E27FC236}">
                <a16:creationId xmlns:a16="http://schemas.microsoft.com/office/drawing/2014/main" id="{693D80AF-6C55-CBC9-DEE0-190BAC93D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612" y="2157777"/>
            <a:ext cx="2408776" cy="240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9">
            <a:extLst>
              <a:ext uri="{FF2B5EF4-FFF2-40B4-BE49-F238E27FC236}">
                <a16:creationId xmlns:a16="http://schemas.microsoft.com/office/drawing/2014/main" id="{C0AE0A36-8A4B-015D-3D36-1FD1484F3518}"/>
              </a:ext>
            </a:extLst>
          </p:cNvPr>
          <p:cNvSpPr txBox="1"/>
          <p:nvPr/>
        </p:nvSpPr>
        <p:spPr>
          <a:xfrm>
            <a:off x="2280716" y="428401"/>
            <a:ext cx="7630568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5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Санкции к </a:t>
            </a:r>
            <a:r>
              <a:rPr lang="ru-RU" kern="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персоналу спортсмена</a:t>
            </a:r>
            <a:endParaRPr kumimoji="0" lang="ru-RU" sz="35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TextBox 24">
            <a:extLst>
              <a:ext uri="{FF2B5EF4-FFF2-40B4-BE49-F238E27FC236}">
                <a16:creationId xmlns:a16="http://schemas.microsoft.com/office/drawing/2014/main" id="{EA2CEC7A-70C7-5BEA-FF5D-A94CE3D4BE6D}"/>
              </a:ext>
            </a:extLst>
          </p:cNvPr>
          <p:cNvSpPr txBox="1"/>
          <p:nvPr/>
        </p:nvSpPr>
        <p:spPr>
          <a:xfrm>
            <a:off x="7718389" y="1888897"/>
            <a:ext cx="4378536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Уголовная</a:t>
            </a:r>
            <a:r>
              <a:rPr kumimoji="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</a:t>
            </a:r>
            <a:r>
              <a:rPr kumimoji="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ответственность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Статья 226</a:t>
            </a:r>
            <a:r>
              <a:rPr kumimoji="0" lang="en-US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.1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 УК РФ.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Контрабанда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Статья 230.1 УК РФ.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Склонение спортсмена к использованию субстанций и (или) методов, запрещенных для использования в спорте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Статья 230.2 УК РФ. </a:t>
            </a:r>
            <a:r>
              <a:rPr kumimoji="0" lang="ru-RU" alt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Использование в отношении спортсмена субстанций и (или) методов, запрещенных для использования в спорте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/>
            </a:pP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  <a:sym typeface="Calibri"/>
              </a:rPr>
              <a:t>Статья 234 УК РФ.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Helvetica"/>
                <a:sym typeface="Calibri"/>
              </a:rPr>
              <a:t>Незаконный оборот сильнодействующих или ядовитых веществ в целях сбыта</a:t>
            </a: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535460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3" name="Овал 2">
            <a:extLst>
              <a:ext uri="{FF2B5EF4-FFF2-40B4-BE49-F238E27FC236}">
                <a16:creationId xmlns:a16="http://schemas.microsoft.com/office/drawing/2014/main" id="{344F358D-C325-F688-72C7-A94F2D893F73}"/>
              </a:ext>
            </a:extLst>
          </p:cNvPr>
          <p:cNvSpPr/>
          <p:nvPr/>
        </p:nvSpPr>
        <p:spPr>
          <a:xfrm>
            <a:off x="4504247" y="2187881"/>
            <a:ext cx="3724714" cy="17772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A531E-FE7B-D275-AE4F-6A540F9A9248}"/>
              </a:ext>
            </a:extLst>
          </p:cNvPr>
          <p:cNvSpPr txBox="1"/>
          <p:nvPr/>
        </p:nvSpPr>
        <p:spPr>
          <a:xfrm>
            <a:off x="5309535" y="2814890"/>
            <a:ext cx="287588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Медицинские</a:t>
            </a:r>
          </a:p>
        </p:txBody>
      </p:sp>
    </p:spTree>
    <p:extLst>
      <p:ext uri="{BB962C8B-B14F-4D97-AF65-F5344CB8AC3E}">
        <p14:creationId xmlns:p14="http://schemas.microsoft.com/office/powerpoint/2010/main" val="92766436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2" name="TextBox 9">
            <a:extLst>
              <a:ext uri="{FF2B5EF4-FFF2-40B4-BE49-F238E27FC236}">
                <a16:creationId xmlns:a16="http://schemas.microsoft.com/office/drawing/2014/main" id="{0D55F9C3-93C6-ECFE-3653-1A1539DE8D72}"/>
              </a:ext>
            </a:extLst>
          </p:cNvPr>
          <p:cNvSpPr txBox="1"/>
          <p:nvPr/>
        </p:nvSpPr>
        <p:spPr>
          <a:xfrm>
            <a:off x="2280716" y="449259"/>
            <a:ext cx="7630568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5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Риски для здоровья</a:t>
            </a:r>
          </a:p>
        </p:txBody>
      </p:sp>
      <p:sp>
        <p:nvSpPr>
          <p:cNvPr id="3" name="Подзаголовок 4">
            <a:extLst>
              <a:ext uri="{FF2B5EF4-FFF2-40B4-BE49-F238E27FC236}">
                <a16:creationId xmlns:a16="http://schemas.microsoft.com/office/drawing/2014/main" id="{BFDD48EC-BB36-2245-ECE2-713D4D2366B3}"/>
              </a:ext>
            </a:extLst>
          </p:cNvPr>
          <p:cNvSpPr txBox="1">
            <a:spLocks/>
          </p:cNvSpPr>
          <p:nvPr/>
        </p:nvSpPr>
        <p:spPr>
          <a:xfrm>
            <a:off x="-210666" y="2486697"/>
            <a:ext cx="4503547" cy="289515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неизученные препараты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непропорциональность используемых доз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4">
            <a:extLst>
              <a:ext uri="{FF2B5EF4-FFF2-40B4-BE49-F238E27FC236}">
                <a16:creationId xmlns:a16="http://schemas.microsoft.com/office/drawing/2014/main" id="{3E8E6902-13DB-6FFE-CD56-D951BDC472E7}"/>
              </a:ext>
            </a:extLst>
          </p:cNvPr>
          <p:cNvSpPr txBox="1">
            <a:spLocks/>
          </p:cNvSpPr>
          <p:nvPr/>
        </p:nvSpPr>
        <p:spPr>
          <a:xfrm>
            <a:off x="7027324" y="1550698"/>
            <a:ext cx="4503547" cy="197387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использование в детском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молодом возрасте</a:t>
            </a: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одзаголовок 4">
            <a:extLst>
              <a:ext uri="{FF2B5EF4-FFF2-40B4-BE49-F238E27FC236}">
                <a16:creationId xmlns:a16="http://schemas.microsoft.com/office/drawing/2014/main" id="{5C110364-B6F0-A59F-5447-23945E21E2C6}"/>
              </a:ext>
            </a:extLst>
          </p:cNvPr>
          <p:cNvSpPr txBox="1">
            <a:spLocks/>
          </p:cNvSpPr>
          <p:nvPr/>
        </p:nvSpPr>
        <p:spPr>
          <a:xfrm>
            <a:off x="7191570" y="4293446"/>
            <a:ext cx="4503547" cy="151323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сочетание с тяжелыми физическими нагрузками</a:t>
            </a:r>
          </a:p>
        </p:txBody>
      </p:sp>
      <p:pic>
        <p:nvPicPr>
          <p:cNvPr id="7" name="Picture 2" descr="Characters of people holding pharmaceutical icons Free Vector">
            <a:extLst>
              <a:ext uri="{FF2B5EF4-FFF2-40B4-BE49-F238E27FC236}">
                <a16:creationId xmlns:a16="http://schemas.microsoft.com/office/drawing/2014/main" id="{66F65FCF-0CDA-154D-A3C1-53957388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6" y="2491693"/>
            <a:ext cx="3433920" cy="274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5372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>
            <a:extLst>
              <a:ext uri="{FF2B5EF4-FFF2-40B4-BE49-F238E27FC236}">
                <a16:creationId xmlns:a16="http://schemas.microsoft.com/office/drawing/2014/main" id="{0E960E98-36C2-45C2-9A60-F14955F47B12}"/>
              </a:ext>
            </a:extLst>
          </p:cNvPr>
          <p:cNvGrpSpPr/>
          <p:nvPr/>
        </p:nvGrpSpPr>
        <p:grpSpPr>
          <a:xfrm flipH="1">
            <a:off x="-409892" y="5559773"/>
            <a:ext cx="2245756" cy="1430594"/>
            <a:chOff x="10420350" y="5334000"/>
            <a:chExt cx="2524125" cy="15240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Parallelogram 18">
              <a:extLst>
                <a:ext uri="{FF2B5EF4-FFF2-40B4-BE49-F238E27FC236}">
                  <a16:creationId xmlns:a16="http://schemas.microsoft.com/office/drawing/2014/main" id="{2EC143D3-3EB2-46B6-8D6E-ED6A574556A1}"/>
                </a:ext>
              </a:extLst>
            </p:cNvPr>
            <p:cNvSpPr/>
            <p:nvPr/>
          </p:nvSpPr>
          <p:spPr>
            <a:xfrm>
              <a:off x="10420350" y="56769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1" name="Parallelogram 19">
              <a:extLst>
                <a:ext uri="{FF2B5EF4-FFF2-40B4-BE49-F238E27FC236}">
                  <a16:creationId xmlns:a16="http://schemas.microsoft.com/office/drawing/2014/main" id="{E40F8C76-9DD2-4D74-AFEE-1E88CD927571}"/>
                </a:ext>
              </a:extLst>
            </p:cNvPr>
            <p:cNvSpPr/>
            <p:nvPr/>
          </p:nvSpPr>
          <p:spPr>
            <a:xfrm>
              <a:off x="11439525" y="5334000"/>
              <a:ext cx="1504950" cy="1181100"/>
            </a:xfrm>
            <a:prstGeom prst="parallelogram">
              <a:avLst>
                <a:gd name="adj" fmla="val 6585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  <p:sp>
        <p:nvSpPr>
          <p:cNvPr id="3" name="Овал 2">
            <a:extLst>
              <a:ext uri="{FF2B5EF4-FFF2-40B4-BE49-F238E27FC236}">
                <a16:creationId xmlns:a16="http://schemas.microsoft.com/office/drawing/2014/main" id="{344F358D-C325-F688-72C7-A94F2D893F73}"/>
              </a:ext>
            </a:extLst>
          </p:cNvPr>
          <p:cNvSpPr/>
          <p:nvPr/>
        </p:nvSpPr>
        <p:spPr>
          <a:xfrm>
            <a:off x="4504247" y="2187881"/>
            <a:ext cx="3724714" cy="17772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A531E-FE7B-D275-AE4F-6A540F9A9248}"/>
              </a:ext>
            </a:extLst>
          </p:cNvPr>
          <p:cNvSpPr txBox="1"/>
          <p:nvPr/>
        </p:nvSpPr>
        <p:spPr>
          <a:xfrm>
            <a:off x="5309535" y="2814890"/>
            <a:ext cx="2875883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Социальные</a:t>
            </a:r>
          </a:p>
        </p:txBody>
      </p:sp>
    </p:spTree>
    <p:extLst>
      <p:ext uri="{BB962C8B-B14F-4D97-AF65-F5344CB8AC3E}">
        <p14:creationId xmlns:p14="http://schemas.microsoft.com/office/powerpoint/2010/main" val="10842514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236</Words>
  <Application>Microsoft Office PowerPoint</Application>
  <PresentationFormat>Широкоэкранный</PresentationFormat>
  <Paragraphs>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Возможные санкции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Капанадзе Елизавета Петровна</dc:creator>
  <cp:lastModifiedBy>Синичкин Леонид Леонидович</cp:lastModifiedBy>
  <cp:revision>3</cp:revision>
  <dcterms:created xsi:type="dcterms:W3CDTF">2022-09-29T12:37:05Z</dcterms:created>
  <dcterms:modified xsi:type="dcterms:W3CDTF">2023-05-18T09:01:30Z</dcterms:modified>
</cp:coreProperties>
</file>