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46" r:id="rId2"/>
    <p:sldId id="2555" r:id="rId3"/>
    <p:sldId id="2559" r:id="rId4"/>
    <p:sldId id="2558" r:id="rId5"/>
    <p:sldId id="2557" r:id="rId6"/>
    <p:sldId id="2560" r:id="rId7"/>
    <p:sldId id="2563" r:id="rId8"/>
    <p:sldId id="2562" r:id="rId9"/>
    <p:sldId id="2565" r:id="rId10"/>
    <p:sldId id="2561" r:id="rId11"/>
    <p:sldId id="2564" r:id="rId12"/>
    <p:sldId id="2556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6374" autoAdjust="0"/>
  </p:normalViewPr>
  <p:slideViewPr>
    <p:cSldViewPr snapToGrid="0">
      <p:cViewPr varScale="1">
        <p:scale>
          <a:sx n="68" d="100"/>
          <a:sy n="68" d="100"/>
        </p:scale>
        <p:origin x="53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21" name="Уровень текста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2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23769100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8839200" y="274639"/>
            <a:ext cx="2743200" cy="5851526"/>
          </a:xfrm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111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609600" y="274639"/>
            <a:ext cx="8026400" cy="5851526"/>
          </a:xfrm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12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98093016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D0B6D58-CAE2-4003-BA92-6E8952352E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F64C0F-4AB5-4828-83AA-6A9910DB3F0A}" type="slidenum">
              <a:rPr lang="en-ID" smtClean="0"/>
              <a:pPr/>
              <a:t>‹#›</a:t>
            </a:fld>
            <a:endParaRPr lang="en-ID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36AB2D3-9761-4ADA-ACFC-2652A02DA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5079" y="495824"/>
            <a:ext cx="7101842" cy="832104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4800" spc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196900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9714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72124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5"/>
          <p:cNvSpPr>
            <a:spLocks/>
          </p:cNvSpPr>
          <p:nvPr userDrawn="1"/>
        </p:nvSpPr>
        <p:spPr bwMode="auto">
          <a:xfrm>
            <a:off x="10848975" y="0"/>
            <a:ext cx="496676" cy="533400"/>
          </a:xfrm>
          <a:custGeom>
            <a:avLst/>
            <a:gdLst>
              <a:gd name="T0" fmla="*/ 0 w 346"/>
              <a:gd name="T1" fmla="*/ 0 h 372"/>
              <a:gd name="T2" fmla="*/ 0 w 346"/>
              <a:gd name="T3" fmla="*/ 269 h 372"/>
              <a:gd name="T4" fmla="*/ 17 w 346"/>
              <a:gd name="T5" fmla="*/ 298 h 372"/>
              <a:gd name="T6" fmla="*/ 155 w 346"/>
              <a:gd name="T7" fmla="*/ 367 h 372"/>
              <a:gd name="T8" fmla="*/ 191 w 346"/>
              <a:gd name="T9" fmla="*/ 367 h 372"/>
              <a:gd name="T10" fmla="*/ 328 w 346"/>
              <a:gd name="T11" fmla="*/ 298 h 372"/>
              <a:gd name="T12" fmla="*/ 346 w 346"/>
              <a:gd name="T13" fmla="*/ 269 h 372"/>
              <a:gd name="T14" fmla="*/ 346 w 346"/>
              <a:gd name="T15" fmla="*/ 0 h 372"/>
              <a:gd name="T16" fmla="*/ 0 w 346"/>
              <a:gd name="T17" fmla="*/ 0 h 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46" h="372">
                <a:moveTo>
                  <a:pt x="0" y="0"/>
                </a:moveTo>
                <a:cubicBezTo>
                  <a:pt x="0" y="269"/>
                  <a:pt x="0" y="269"/>
                  <a:pt x="0" y="269"/>
                </a:cubicBezTo>
                <a:cubicBezTo>
                  <a:pt x="0" y="280"/>
                  <a:pt x="8" y="293"/>
                  <a:pt x="17" y="298"/>
                </a:cubicBezTo>
                <a:cubicBezTo>
                  <a:pt x="155" y="367"/>
                  <a:pt x="155" y="367"/>
                  <a:pt x="155" y="367"/>
                </a:cubicBezTo>
                <a:cubicBezTo>
                  <a:pt x="165" y="372"/>
                  <a:pt x="181" y="372"/>
                  <a:pt x="191" y="367"/>
                </a:cubicBezTo>
                <a:cubicBezTo>
                  <a:pt x="328" y="298"/>
                  <a:pt x="328" y="298"/>
                  <a:pt x="328" y="298"/>
                </a:cubicBezTo>
                <a:cubicBezTo>
                  <a:pt x="338" y="293"/>
                  <a:pt x="346" y="280"/>
                  <a:pt x="346" y="269"/>
                </a:cubicBezTo>
                <a:cubicBezTo>
                  <a:pt x="346" y="0"/>
                  <a:pt x="346" y="0"/>
                  <a:pt x="346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  <p:sp>
        <p:nvSpPr>
          <p:cNvPr id="22" name="TextBox 21"/>
          <p:cNvSpPr txBox="1"/>
          <p:nvPr userDrawn="1"/>
        </p:nvSpPr>
        <p:spPr>
          <a:xfrm>
            <a:off x="10897579" y="93761"/>
            <a:ext cx="3994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fld id="{260E2A6B-A809-4840-BF14-8648BC0BDF87}" type="slidenum">
              <a:rPr lang="id-ID" sz="1400" b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pPr algn="ctr"/>
              <a:t>‹#›</a:t>
            </a:fld>
            <a:endParaRPr lang="id-ID" sz="1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126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2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объект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30" name="Уровень текста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1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993472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1" cy="136207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Текст заголовка</a:t>
            </a:r>
          </a:p>
        </p:txBody>
      </p:sp>
      <p:sp>
        <p:nvSpPr>
          <p:cNvPr id="39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963084" y="2906713"/>
            <a:ext cx="103632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4572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9144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13716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182880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0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65062966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57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609600" y="1535112"/>
            <a:ext cx="5386917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FontTx/>
              <a:buNone/>
              <a:defRPr sz="2400" b="1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8" name="Текст 4"/>
          <p:cNvSpPr>
            <a:spLocks noGrp="1"/>
          </p:cNvSpPr>
          <p:nvPr>
            <p:ph type="body" sz="quarter" idx="13"/>
          </p:nvPr>
        </p:nvSpPr>
        <p:spPr>
          <a:xfrm>
            <a:off x="6193368" y="1535112"/>
            <a:ext cx="5389034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9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6775559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67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37452137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4045802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Текст заголовка</a:t>
            </a:r>
          </a:p>
        </p:txBody>
      </p:sp>
      <p:sp>
        <p:nvSpPr>
          <p:cNvPr id="82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4766733" y="273050"/>
            <a:ext cx="6815667" cy="5853114"/>
          </a:xfrm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83" name="Текст 3"/>
          <p:cNvSpPr>
            <a:spLocks noGrp="1"/>
          </p:cNvSpPr>
          <p:nvPr>
            <p:ph type="body" sz="half" idx="13"/>
          </p:nvPr>
        </p:nvSpPr>
        <p:spPr>
          <a:xfrm>
            <a:off x="609600" y="1435101"/>
            <a:ext cx="401108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84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32932392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2389716" y="4800600"/>
            <a:ext cx="73152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Текст заголовка</a:t>
            </a:r>
          </a:p>
        </p:txBody>
      </p:sp>
      <p:sp>
        <p:nvSpPr>
          <p:cNvPr id="92" name="Рисунок 2"/>
          <p:cNvSpPr>
            <a:spLocks noGrp="1"/>
          </p:cNvSpPr>
          <p:nvPr>
            <p:ph type="pic" sz="half" idx="13"/>
          </p:nvPr>
        </p:nvSpPr>
        <p:spPr>
          <a:xfrm>
            <a:off x="2389716" y="612775"/>
            <a:ext cx="73152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93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2389716" y="5367337"/>
            <a:ext cx="73152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94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05933638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102" name="Уровень текста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03" name="Номер слайда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18514151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3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11308744" y="6406785"/>
            <a:ext cx="273657" cy="26425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29144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reeform 19"/>
          <p:cNvSpPr>
            <a:spLocks/>
          </p:cNvSpPr>
          <p:nvPr/>
        </p:nvSpPr>
        <p:spPr bwMode="auto">
          <a:xfrm>
            <a:off x="266733" y="-58407"/>
            <a:ext cx="3853543" cy="6924461"/>
          </a:xfrm>
          <a:custGeom>
            <a:avLst/>
            <a:gdLst>
              <a:gd name="T0" fmla="*/ 453 w 453"/>
              <a:gd name="T1" fmla="*/ 4 h 814"/>
              <a:gd name="T2" fmla="*/ 284 w 453"/>
              <a:gd name="T3" fmla="*/ 4 h 814"/>
              <a:gd name="T4" fmla="*/ 286 w 453"/>
              <a:gd name="T5" fmla="*/ 0 h 814"/>
              <a:gd name="T6" fmla="*/ 0 w 453"/>
              <a:gd name="T7" fmla="*/ 414 h 814"/>
              <a:gd name="T8" fmla="*/ 275 w 453"/>
              <a:gd name="T9" fmla="*/ 814 h 814"/>
              <a:gd name="T10" fmla="*/ 444 w 453"/>
              <a:gd name="T11" fmla="*/ 814 h 814"/>
              <a:gd name="T12" fmla="*/ 166 w 453"/>
              <a:gd name="T13" fmla="*/ 416 h 814"/>
              <a:gd name="T14" fmla="*/ 453 w 453"/>
              <a:gd name="T15" fmla="*/ 4 h 8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53" h="814">
                <a:moveTo>
                  <a:pt x="453" y="4"/>
                </a:moveTo>
                <a:lnTo>
                  <a:pt x="284" y="4"/>
                </a:lnTo>
                <a:lnTo>
                  <a:pt x="286" y="0"/>
                </a:lnTo>
                <a:lnTo>
                  <a:pt x="0" y="414"/>
                </a:lnTo>
                <a:lnTo>
                  <a:pt x="275" y="814"/>
                </a:lnTo>
                <a:lnTo>
                  <a:pt x="444" y="814"/>
                </a:lnTo>
                <a:lnTo>
                  <a:pt x="166" y="416"/>
                </a:lnTo>
                <a:lnTo>
                  <a:pt x="453" y="4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0" cmpd="dbl"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42" name="Freeform 19"/>
          <p:cNvSpPr>
            <a:spLocks/>
          </p:cNvSpPr>
          <p:nvPr/>
        </p:nvSpPr>
        <p:spPr bwMode="auto">
          <a:xfrm>
            <a:off x="1355637" y="-58407"/>
            <a:ext cx="3853543" cy="6924461"/>
          </a:xfrm>
          <a:custGeom>
            <a:avLst/>
            <a:gdLst>
              <a:gd name="T0" fmla="*/ 453 w 453"/>
              <a:gd name="T1" fmla="*/ 4 h 814"/>
              <a:gd name="T2" fmla="*/ 284 w 453"/>
              <a:gd name="T3" fmla="*/ 4 h 814"/>
              <a:gd name="T4" fmla="*/ 286 w 453"/>
              <a:gd name="T5" fmla="*/ 0 h 814"/>
              <a:gd name="T6" fmla="*/ 0 w 453"/>
              <a:gd name="T7" fmla="*/ 414 h 814"/>
              <a:gd name="T8" fmla="*/ 275 w 453"/>
              <a:gd name="T9" fmla="*/ 814 h 814"/>
              <a:gd name="T10" fmla="*/ 444 w 453"/>
              <a:gd name="T11" fmla="*/ 814 h 814"/>
              <a:gd name="T12" fmla="*/ 166 w 453"/>
              <a:gd name="T13" fmla="*/ 416 h 814"/>
              <a:gd name="T14" fmla="*/ 453 w 453"/>
              <a:gd name="T15" fmla="*/ 4 h 8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53" h="814">
                <a:moveTo>
                  <a:pt x="453" y="4"/>
                </a:moveTo>
                <a:lnTo>
                  <a:pt x="284" y="4"/>
                </a:lnTo>
                <a:lnTo>
                  <a:pt x="286" y="0"/>
                </a:lnTo>
                <a:lnTo>
                  <a:pt x="0" y="414"/>
                </a:lnTo>
                <a:lnTo>
                  <a:pt x="275" y="814"/>
                </a:lnTo>
                <a:lnTo>
                  <a:pt x="444" y="814"/>
                </a:lnTo>
                <a:lnTo>
                  <a:pt x="166" y="416"/>
                </a:lnTo>
                <a:lnTo>
                  <a:pt x="453" y="4"/>
                </a:ln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  <a:ln w="0" cmpd="dbl"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9071C464-A5A3-4B3E-BE41-5B4395E2A96D}"/>
              </a:ext>
            </a:extLst>
          </p:cNvPr>
          <p:cNvSpPr/>
          <p:nvPr/>
        </p:nvSpPr>
        <p:spPr>
          <a:xfrm>
            <a:off x="10426017" y="0"/>
            <a:ext cx="1287012" cy="8273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052767-1F53-46A1-BFD0-B753C7332FC9}"/>
              </a:ext>
            </a:extLst>
          </p:cNvPr>
          <p:cNvSpPr txBox="1"/>
          <p:nvPr/>
        </p:nvSpPr>
        <p:spPr>
          <a:xfrm>
            <a:off x="3196193" y="3049880"/>
            <a:ext cx="883967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b="1" kern="0" dirty="0">
                <a:solidFill>
                  <a:srgbClr val="000000"/>
                </a:solidFill>
                <a:latin typeface="Calibri"/>
                <a:cs typeface="Calibri"/>
                <a:sym typeface="Calibri"/>
              </a:rPr>
              <a:t>Ответственность</a:t>
            </a:r>
            <a:endParaRPr kumimoji="0" lang="ru-RU" sz="4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38317"/>
      </p:ext>
    </p:extLst>
  </p:cSld>
  <p:clrMapOvr>
    <a:masterClrMapping/>
  </p:clrMapOvr>
  <p:transition spd="slow">
    <p:pu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17">
            <a:extLst>
              <a:ext uri="{FF2B5EF4-FFF2-40B4-BE49-F238E27FC236}">
                <a16:creationId xmlns:a16="http://schemas.microsoft.com/office/drawing/2014/main" id="{0E960E98-36C2-45C2-9A60-F14955F47B12}"/>
              </a:ext>
            </a:extLst>
          </p:cNvPr>
          <p:cNvGrpSpPr/>
          <p:nvPr/>
        </p:nvGrpSpPr>
        <p:grpSpPr>
          <a:xfrm flipH="1">
            <a:off x="-409892" y="5559773"/>
            <a:ext cx="2245756" cy="1430594"/>
            <a:chOff x="10420350" y="5334000"/>
            <a:chExt cx="2524125" cy="1524000"/>
          </a:xfrm>
          <a:solidFill>
            <a:schemeClr val="accent5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" name="Parallelogram 18">
              <a:extLst>
                <a:ext uri="{FF2B5EF4-FFF2-40B4-BE49-F238E27FC236}">
                  <a16:creationId xmlns:a16="http://schemas.microsoft.com/office/drawing/2014/main" id="{2EC143D3-3EB2-46B6-8D6E-ED6A574556A1}"/>
                </a:ext>
              </a:extLst>
            </p:cNvPr>
            <p:cNvSpPr/>
            <p:nvPr/>
          </p:nvSpPr>
          <p:spPr>
            <a:xfrm>
              <a:off x="10420350" y="5676900"/>
              <a:ext cx="1504950" cy="1181100"/>
            </a:xfrm>
            <a:prstGeom prst="parallelogram">
              <a:avLst>
                <a:gd name="adj" fmla="val 6585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  <a:sym typeface="Calibri"/>
              </a:endParaRPr>
            </a:p>
          </p:txBody>
        </p:sp>
        <p:sp>
          <p:nvSpPr>
            <p:cNvPr id="11" name="Parallelogram 19">
              <a:extLst>
                <a:ext uri="{FF2B5EF4-FFF2-40B4-BE49-F238E27FC236}">
                  <a16:creationId xmlns:a16="http://schemas.microsoft.com/office/drawing/2014/main" id="{E40F8C76-9DD2-4D74-AFEE-1E88CD927571}"/>
                </a:ext>
              </a:extLst>
            </p:cNvPr>
            <p:cNvSpPr/>
            <p:nvPr/>
          </p:nvSpPr>
          <p:spPr>
            <a:xfrm>
              <a:off x="11439525" y="5334000"/>
              <a:ext cx="1504950" cy="1181100"/>
            </a:xfrm>
            <a:prstGeom prst="parallelogram">
              <a:avLst>
                <a:gd name="adj" fmla="val 6585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  <a:sym typeface="Calibri"/>
              </a:endParaRPr>
            </a:p>
          </p:txBody>
        </p:sp>
      </p:grpSp>
      <p:sp>
        <p:nvSpPr>
          <p:cNvPr id="2" name="TextBox 9">
            <a:extLst>
              <a:ext uri="{FF2B5EF4-FFF2-40B4-BE49-F238E27FC236}">
                <a16:creationId xmlns:a16="http://schemas.microsoft.com/office/drawing/2014/main" id="{0D55F9C3-93C6-ECFE-3653-1A1539DE8D72}"/>
              </a:ext>
            </a:extLst>
          </p:cNvPr>
          <p:cNvSpPr txBox="1"/>
          <p:nvPr/>
        </p:nvSpPr>
        <p:spPr>
          <a:xfrm>
            <a:off x="2321384" y="484327"/>
            <a:ext cx="7630568" cy="630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3500" b="1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kern="0" dirty="0">
                <a:solidFill>
                  <a:schemeClr val="tx1"/>
                </a:solidFill>
                <a:latin typeface="Calibri"/>
                <a:cs typeface="Calibri"/>
                <a:sym typeface="Calibri"/>
              </a:rPr>
              <a:t>Социальные последствия</a:t>
            </a:r>
            <a:endParaRPr kumimoji="0" lang="ru-RU" sz="35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3" name="Подзаголовок 4">
            <a:extLst>
              <a:ext uri="{FF2B5EF4-FFF2-40B4-BE49-F238E27FC236}">
                <a16:creationId xmlns:a16="http://schemas.microsoft.com/office/drawing/2014/main" id="{92F6D90A-0810-7088-884E-45050AB3AC48}"/>
              </a:ext>
            </a:extLst>
          </p:cNvPr>
          <p:cNvSpPr txBox="1">
            <a:spLocks/>
          </p:cNvSpPr>
          <p:nvPr/>
        </p:nvSpPr>
        <p:spPr>
          <a:xfrm>
            <a:off x="6569572" y="1453444"/>
            <a:ext cx="4933953" cy="4665893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нанесение урона репутации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разрыв отношений с коллегами по команде и соперниками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возврат медалей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распространение идеологии обмана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6" name="Picture 2" descr="Feeling blue concept illustration">
            <a:extLst>
              <a:ext uri="{FF2B5EF4-FFF2-40B4-BE49-F238E27FC236}">
                <a16:creationId xmlns:a16="http://schemas.microsoft.com/office/drawing/2014/main" id="{0D201092-4543-8714-5FCF-8CD26CE20A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6109" y="2255519"/>
            <a:ext cx="2761433" cy="2761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1954039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17">
            <a:extLst>
              <a:ext uri="{FF2B5EF4-FFF2-40B4-BE49-F238E27FC236}">
                <a16:creationId xmlns:a16="http://schemas.microsoft.com/office/drawing/2014/main" id="{0E960E98-36C2-45C2-9A60-F14955F47B12}"/>
              </a:ext>
            </a:extLst>
          </p:cNvPr>
          <p:cNvGrpSpPr/>
          <p:nvPr/>
        </p:nvGrpSpPr>
        <p:grpSpPr>
          <a:xfrm flipH="1">
            <a:off x="-409892" y="5559773"/>
            <a:ext cx="2245756" cy="1430594"/>
            <a:chOff x="10420350" y="5334000"/>
            <a:chExt cx="2524125" cy="1524000"/>
          </a:xfrm>
          <a:solidFill>
            <a:schemeClr val="accent5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" name="Parallelogram 18">
              <a:extLst>
                <a:ext uri="{FF2B5EF4-FFF2-40B4-BE49-F238E27FC236}">
                  <a16:creationId xmlns:a16="http://schemas.microsoft.com/office/drawing/2014/main" id="{2EC143D3-3EB2-46B6-8D6E-ED6A574556A1}"/>
                </a:ext>
              </a:extLst>
            </p:cNvPr>
            <p:cNvSpPr/>
            <p:nvPr/>
          </p:nvSpPr>
          <p:spPr>
            <a:xfrm>
              <a:off x="10420350" y="5676900"/>
              <a:ext cx="1504950" cy="1181100"/>
            </a:xfrm>
            <a:prstGeom prst="parallelogram">
              <a:avLst>
                <a:gd name="adj" fmla="val 6585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  <a:sym typeface="Calibri"/>
              </a:endParaRPr>
            </a:p>
          </p:txBody>
        </p:sp>
        <p:sp>
          <p:nvSpPr>
            <p:cNvPr id="11" name="Parallelogram 19">
              <a:extLst>
                <a:ext uri="{FF2B5EF4-FFF2-40B4-BE49-F238E27FC236}">
                  <a16:creationId xmlns:a16="http://schemas.microsoft.com/office/drawing/2014/main" id="{E40F8C76-9DD2-4D74-AFEE-1E88CD927571}"/>
                </a:ext>
              </a:extLst>
            </p:cNvPr>
            <p:cNvSpPr/>
            <p:nvPr/>
          </p:nvSpPr>
          <p:spPr>
            <a:xfrm>
              <a:off x="11439525" y="5334000"/>
              <a:ext cx="1504950" cy="1181100"/>
            </a:xfrm>
            <a:prstGeom prst="parallelogram">
              <a:avLst>
                <a:gd name="adj" fmla="val 6585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  <a:sym typeface="Calibri"/>
              </a:endParaRPr>
            </a:p>
          </p:txBody>
        </p:sp>
      </p:grpSp>
      <p:sp>
        <p:nvSpPr>
          <p:cNvPr id="3" name="Овал 2">
            <a:extLst>
              <a:ext uri="{FF2B5EF4-FFF2-40B4-BE49-F238E27FC236}">
                <a16:creationId xmlns:a16="http://schemas.microsoft.com/office/drawing/2014/main" id="{344F358D-C325-F688-72C7-A94F2D893F73}"/>
              </a:ext>
            </a:extLst>
          </p:cNvPr>
          <p:cNvSpPr/>
          <p:nvPr/>
        </p:nvSpPr>
        <p:spPr>
          <a:xfrm>
            <a:off x="4504247" y="2187881"/>
            <a:ext cx="3724714" cy="177723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4BA531E-FE7B-D275-AE4F-6A540F9A9248}"/>
              </a:ext>
            </a:extLst>
          </p:cNvPr>
          <p:cNvSpPr txBox="1"/>
          <p:nvPr/>
        </p:nvSpPr>
        <p:spPr>
          <a:xfrm>
            <a:off x="5112587" y="2814890"/>
            <a:ext cx="2875883" cy="523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Экономические</a:t>
            </a:r>
          </a:p>
        </p:txBody>
      </p:sp>
    </p:spTree>
    <p:extLst>
      <p:ext uri="{BB962C8B-B14F-4D97-AF65-F5344CB8AC3E}">
        <p14:creationId xmlns:p14="http://schemas.microsoft.com/office/powerpoint/2010/main" val="1753105509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17">
            <a:extLst>
              <a:ext uri="{FF2B5EF4-FFF2-40B4-BE49-F238E27FC236}">
                <a16:creationId xmlns:a16="http://schemas.microsoft.com/office/drawing/2014/main" id="{0E960E98-36C2-45C2-9A60-F14955F47B12}"/>
              </a:ext>
            </a:extLst>
          </p:cNvPr>
          <p:cNvGrpSpPr/>
          <p:nvPr/>
        </p:nvGrpSpPr>
        <p:grpSpPr>
          <a:xfrm flipH="1">
            <a:off x="-409892" y="5559773"/>
            <a:ext cx="2245756" cy="1430594"/>
            <a:chOff x="10420350" y="5334000"/>
            <a:chExt cx="2524125" cy="1524000"/>
          </a:xfrm>
          <a:solidFill>
            <a:schemeClr val="accent5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" name="Parallelogram 18">
              <a:extLst>
                <a:ext uri="{FF2B5EF4-FFF2-40B4-BE49-F238E27FC236}">
                  <a16:creationId xmlns:a16="http://schemas.microsoft.com/office/drawing/2014/main" id="{2EC143D3-3EB2-46B6-8D6E-ED6A574556A1}"/>
                </a:ext>
              </a:extLst>
            </p:cNvPr>
            <p:cNvSpPr/>
            <p:nvPr/>
          </p:nvSpPr>
          <p:spPr>
            <a:xfrm>
              <a:off x="10420350" y="5676900"/>
              <a:ext cx="1504950" cy="1181100"/>
            </a:xfrm>
            <a:prstGeom prst="parallelogram">
              <a:avLst>
                <a:gd name="adj" fmla="val 6585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  <a:sym typeface="Calibri"/>
              </a:endParaRPr>
            </a:p>
          </p:txBody>
        </p:sp>
        <p:sp>
          <p:nvSpPr>
            <p:cNvPr id="11" name="Parallelogram 19">
              <a:extLst>
                <a:ext uri="{FF2B5EF4-FFF2-40B4-BE49-F238E27FC236}">
                  <a16:creationId xmlns:a16="http://schemas.microsoft.com/office/drawing/2014/main" id="{E40F8C76-9DD2-4D74-AFEE-1E88CD927571}"/>
                </a:ext>
              </a:extLst>
            </p:cNvPr>
            <p:cNvSpPr/>
            <p:nvPr/>
          </p:nvSpPr>
          <p:spPr>
            <a:xfrm>
              <a:off x="11439525" y="5334000"/>
              <a:ext cx="1504950" cy="1181100"/>
            </a:xfrm>
            <a:prstGeom prst="parallelogram">
              <a:avLst>
                <a:gd name="adj" fmla="val 6585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  <a:sym typeface="Calibri"/>
              </a:endParaRPr>
            </a:p>
          </p:txBody>
        </p:sp>
      </p:grpSp>
      <p:sp>
        <p:nvSpPr>
          <p:cNvPr id="2" name="TextBox 9">
            <a:extLst>
              <a:ext uri="{FF2B5EF4-FFF2-40B4-BE49-F238E27FC236}">
                <a16:creationId xmlns:a16="http://schemas.microsoft.com/office/drawing/2014/main" id="{0D55F9C3-93C6-ECFE-3653-1A1539DE8D72}"/>
              </a:ext>
            </a:extLst>
          </p:cNvPr>
          <p:cNvSpPr txBox="1"/>
          <p:nvPr/>
        </p:nvSpPr>
        <p:spPr>
          <a:xfrm>
            <a:off x="2356217" y="789127"/>
            <a:ext cx="7630568" cy="630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3500" b="1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kern="0" dirty="0">
                <a:solidFill>
                  <a:schemeClr val="tx1"/>
                </a:solidFill>
                <a:latin typeface="Calibri"/>
                <a:cs typeface="Calibri"/>
                <a:sym typeface="Calibri"/>
              </a:rPr>
              <a:t>Экономические последствия</a:t>
            </a:r>
            <a:endParaRPr kumimoji="0" lang="ru-RU" sz="35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074A2035-78A9-A2E4-308C-425772E19D4E}"/>
              </a:ext>
            </a:extLst>
          </p:cNvPr>
          <p:cNvSpPr txBox="1">
            <a:spLocks/>
          </p:cNvSpPr>
          <p:nvPr/>
        </p:nvSpPr>
        <p:spPr>
          <a:xfrm>
            <a:off x="1259986" y="1492916"/>
            <a:ext cx="4566047" cy="5402505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возмещение расходов или финансовые санкции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возврат денежных призов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уход спонсоров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sz="2400" dirty="0">
                <a:latin typeface="Calibri" panose="020F0502020204030204" pitchFamily="34" charset="0"/>
                <a:cs typeface="Calibri" panose="020F0502020204030204" pitchFamily="34" charset="0"/>
              </a:rPr>
              <a:t>разрыв рекламных контрактов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Picture 2" descr="Bankruptcy woman with no money in her wallet">
            <a:extLst>
              <a:ext uri="{FF2B5EF4-FFF2-40B4-BE49-F238E27FC236}">
                <a16:creationId xmlns:a16="http://schemas.microsoft.com/office/drawing/2014/main" id="{5DB1989E-1767-83E7-8D81-D75716167C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9927" y="2107475"/>
            <a:ext cx="3632289" cy="3632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4355052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17">
            <a:extLst>
              <a:ext uri="{FF2B5EF4-FFF2-40B4-BE49-F238E27FC236}">
                <a16:creationId xmlns:a16="http://schemas.microsoft.com/office/drawing/2014/main" id="{0E960E98-36C2-45C2-9A60-F14955F47B12}"/>
              </a:ext>
            </a:extLst>
          </p:cNvPr>
          <p:cNvGrpSpPr/>
          <p:nvPr/>
        </p:nvGrpSpPr>
        <p:grpSpPr>
          <a:xfrm flipH="1">
            <a:off x="-409892" y="5559773"/>
            <a:ext cx="2245756" cy="1430594"/>
            <a:chOff x="10420350" y="5334000"/>
            <a:chExt cx="2524125" cy="1524000"/>
          </a:xfrm>
          <a:solidFill>
            <a:schemeClr val="accent5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" name="Parallelogram 18">
              <a:extLst>
                <a:ext uri="{FF2B5EF4-FFF2-40B4-BE49-F238E27FC236}">
                  <a16:creationId xmlns:a16="http://schemas.microsoft.com/office/drawing/2014/main" id="{2EC143D3-3EB2-46B6-8D6E-ED6A574556A1}"/>
                </a:ext>
              </a:extLst>
            </p:cNvPr>
            <p:cNvSpPr/>
            <p:nvPr/>
          </p:nvSpPr>
          <p:spPr>
            <a:xfrm>
              <a:off x="10420350" y="5676900"/>
              <a:ext cx="1504950" cy="1181100"/>
            </a:xfrm>
            <a:prstGeom prst="parallelogram">
              <a:avLst>
                <a:gd name="adj" fmla="val 6585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  <a:sym typeface="Calibri"/>
              </a:endParaRPr>
            </a:p>
          </p:txBody>
        </p:sp>
        <p:sp>
          <p:nvSpPr>
            <p:cNvPr id="11" name="Parallelogram 19">
              <a:extLst>
                <a:ext uri="{FF2B5EF4-FFF2-40B4-BE49-F238E27FC236}">
                  <a16:creationId xmlns:a16="http://schemas.microsoft.com/office/drawing/2014/main" id="{E40F8C76-9DD2-4D74-AFEE-1E88CD927571}"/>
                </a:ext>
              </a:extLst>
            </p:cNvPr>
            <p:cNvSpPr/>
            <p:nvPr/>
          </p:nvSpPr>
          <p:spPr>
            <a:xfrm>
              <a:off x="11439525" y="5334000"/>
              <a:ext cx="1504950" cy="1181100"/>
            </a:xfrm>
            <a:prstGeom prst="parallelogram">
              <a:avLst>
                <a:gd name="adj" fmla="val 6585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  <a:sym typeface="Calibri"/>
              </a:endParaRPr>
            </a:p>
          </p:txBody>
        </p:sp>
      </p:grpSp>
      <p:sp>
        <p:nvSpPr>
          <p:cNvPr id="2" name="Овал 1">
            <a:extLst>
              <a:ext uri="{FF2B5EF4-FFF2-40B4-BE49-F238E27FC236}">
                <a16:creationId xmlns:a16="http://schemas.microsoft.com/office/drawing/2014/main" id="{6E1B3995-CB2C-00FF-8BA9-9E96B8AE496E}"/>
              </a:ext>
            </a:extLst>
          </p:cNvPr>
          <p:cNvSpPr/>
          <p:nvPr/>
        </p:nvSpPr>
        <p:spPr>
          <a:xfrm>
            <a:off x="5226339" y="2115256"/>
            <a:ext cx="2466365" cy="813732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A955AAA8-7A92-8E44-A205-9BC3071EB8B2}"/>
              </a:ext>
            </a:extLst>
          </p:cNvPr>
          <p:cNvSpPr/>
          <p:nvPr/>
        </p:nvSpPr>
        <p:spPr>
          <a:xfrm>
            <a:off x="5226339" y="5244410"/>
            <a:ext cx="2466365" cy="813732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id="{9164CB42-F559-5B9A-957E-A4C794497E99}"/>
              </a:ext>
            </a:extLst>
          </p:cNvPr>
          <p:cNvSpPr/>
          <p:nvPr/>
        </p:nvSpPr>
        <p:spPr>
          <a:xfrm>
            <a:off x="5226340" y="3189776"/>
            <a:ext cx="2466365" cy="813732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B37F0E4B-C853-2D5A-8BD0-E7735D8E41CF}"/>
              </a:ext>
            </a:extLst>
          </p:cNvPr>
          <p:cNvSpPr/>
          <p:nvPr/>
        </p:nvSpPr>
        <p:spPr>
          <a:xfrm>
            <a:off x="5226341" y="4225087"/>
            <a:ext cx="2466365" cy="813732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3F814D6-9C72-2E16-AA1C-97B5A18A6BBE}"/>
              </a:ext>
            </a:extLst>
          </p:cNvPr>
          <p:cNvSpPr txBox="1"/>
          <p:nvPr/>
        </p:nvSpPr>
        <p:spPr>
          <a:xfrm>
            <a:off x="5788403" y="2302766"/>
            <a:ext cx="1904301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Правовые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F9355AD-D81D-A7C3-66D4-C558341A0D05}"/>
              </a:ext>
            </a:extLst>
          </p:cNvPr>
          <p:cNvSpPr txBox="1"/>
          <p:nvPr/>
        </p:nvSpPr>
        <p:spPr>
          <a:xfrm>
            <a:off x="5712900" y="3411977"/>
            <a:ext cx="1904301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Медицинские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758AFEA-D8AB-4F90-517C-B9117A39A21B}"/>
              </a:ext>
            </a:extLst>
          </p:cNvPr>
          <p:cNvSpPr txBox="1"/>
          <p:nvPr/>
        </p:nvSpPr>
        <p:spPr>
          <a:xfrm>
            <a:off x="5712902" y="4439294"/>
            <a:ext cx="1904301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Социальные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AFCB2AC-5E4E-15B8-D6C1-8D7CD005669F}"/>
              </a:ext>
            </a:extLst>
          </p:cNvPr>
          <p:cNvSpPr txBox="1"/>
          <p:nvPr/>
        </p:nvSpPr>
        <p:spPr>
          <a:xfrm>
            <a:off x="5712901" y="5478798"/>
            <a:ext cx="1904301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Экономические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3318174-153B-B66C-7EE8-07776881839C}"/>
              </a:ext>
            </a:extLst>
          </p:cNvPr>
          <p:cNvSpPr txBox="1"/>
          <p:nvPr/>
        </p:nvSpPr>
        <p:spPr>
          <a:xfrm>
            <a:off x="2852002" y="874354"/>
            <a:ext cx="84088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Последствия возможных нарушений правил</a:t>
            </a:r>
          </a:p>
        </p:txBody>
      </p:sp>
    </p:spTree>
    <p:extLst>
      <p:ext uri="{BB962C8B-B14F-4D97-AF65-F5344CB8AC3E}">
        <p14:creationId xmlns:p14="http://schemas.microsoft.com/office/powerpoint/2010/main" val="2776088782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17">
            <a:extLst>
              <a:ext uri="{FF2B5EF4-FFF2-40B4-BE49-F238E27FC236}">
                <a16:creationId xmlns:a16="http://schemas.microsoft.com/office/drawing/2014/main" id="{0E960E98-36C2-45C2-9A60-F14955F47B12}"/>
              </a:ext>
            </a:extLst>
          </p:cNvPr>
          <p:cNvGrpSpPr/>
          <p:nvPr/>
        </p:nvGrpSpPr>
        <p:grpSpPr>
          <a:xfrm flipH="1">
            <a:off x="-409892" y="5559773"/>
            <a:ext cx="2245756" cy="1430594"/>
            <a:chOff x="10420350" y="5334000"/>
            <a:chExt cx="2524125" cy="1524000"/>
          </a:xfrm>
          <a:solidFill>
            <a:schemeClr val="accent5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" name="Parallelogram 18">
              <a:extLst>
                <a:ext uri="{FF2B5EF4-FFF2-40B4-BE49-F238E27FC236}">
                  <a16:creationId xmlns:a16="http://schemas.microsoft.com/office/drawing/2014/main" id="{2EC143D3-3EB2-46B6-8D6E-ED6A574556A1}"/>
                </a:ext>
              </a:extLst>
            </p:cNvPr>
            <p:cNvSpPr/>
            <p:nvPr/>
          </p:nvSpPr>
          <p:spPr>
            <a:xfrm>
              <a:off x="10420350" y="5676900"/>
              <a:ext cx="1504950" cy="1181100"/>
            </a:xfrm>
            <a:prstGeom prst="parallelogram">
              <a:avLst>
                <a:gd name="adj" fmla="val 6585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  <a:sym typeface="Calibri"/>
              </a:endParaRPr>
            </a:p>
          </p:txBody>
        </p:sp>
        <p:sp>
          <p:nvSpPr>
            <p:cNvPr id="11" name="Parallelogram 19">
              <a:extLst>
                <a:ext uri="{FF2B5EF4-FFF2-40B4-BE49-F238E27FC236}">
                  <a16:creationId xmlns:a16="http://schemas.microsoft.com/office/drawing/2014/main" id="{E40F8C76-9DD2-4D74-AFEE-1E88CD927571}"/>
                </a:ext>
              </a:extLst>
            </p:cNvPr>
            <p:cNvSpPr/>
            <p:nvPr/>
          </p:nvSpPr>
          <p:spPr>
            <a:xfrm>
              <a:off x="11439525" y="5334000"/>
              <a:ext cx="1504950" cy="1181100"/>
            </a:xfrm>
            <a:prstGeom prst="parallelogram">
              <a:avLst>
                <a:gd name="adj" fmla="val 6585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  <a:sym typeface="Calibri"/>
              </a:endParaRPr>
            </a:p>
          </p:txBody>
        </p:sp>
      </p:grpSp>
      <p:sp>
        <p:nvSpPr>
          <p:cNvPr id="3" name="Овал 2">
            <a:extLst>
              <a:ext uri="{FF2B5EF4-FFF2-40B4-BE49-F238E27FC236}">
                <a16:creationId xmlns:a16="http://schemas.microsoft.com/office/drawing/2014/main" id="{9645858E-7764-FAA5-B9C7-FC61FCA75DC3}"/>
              </a:ext>
            </a:extLst>
          </p:cNvPr>
          <p:cNvSpPr/>
          <p:nvPr/>
        </p:nvSpPr>
        <p:spPr>
          <a:xfrm>
            <a:off x="4521664" y="2266258"/>
            <a:ext cx="3724714" cy="177723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37AE84-35A7-E99C-55FB-27D0FF4DF93B}"/>
              </a:ext>
            </a:extLst>
          </p:cNvPr>
          <p:cNvSpPr txBox="1"/>
          <p:nvPr/>
        </p:nvSpPr>
        <p:spPr>
          <a:xfrm>
            <a:off x="5516558" y="2893267"/>
            <a:ext cx="2875883" cy="523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Правовые</a:t>
            </a:r>
          </a:p>
        </p:txBody>
      </p:sp>
    </p:spTree>
    <p:extLst>
      <p:ext uri="{BB962C8B-B14F-4D97-AF65-F5344CB8AC3E}">
        <p14:creationId xmlns:p14="http://schemas.microsoft.com/office/powerpoint/2010/main" val="945108760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17">
            <a:extLst>
              <a:ext uri="{FF2B5EF4-FFF2-40B4-BE49-F238E27FC236}">
                <a16:creationId xmlns:a16="http://schemas.microsoft.com/office/drawing/2014/main" id="{0E960E98-36C2-45C2-9A60-F14955F47B12}"/>
              </a:ext>
            </a:extLst>
          </p:cNvPr>
          <p:cNvGrpSpPr/>
          <p:nvPr/>
        </p:nvGrpSpPr>
        <p:grpSpPr>
          <a:xfrm flipH="1">
            <a:off x="-409892" y="5559773"/>
            <a:ext cx="2245756" cy="1430594"/>
            <a:chOff x="10420350" y="5334000"/>
            <a:chExt cx="2524125" cy="1524000"/>
          </a:xfrm>
          <a:solidFill>
            <a:schemeClr val="accent5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" name="Parallelogram 18">
              <a:extLst>
                <a:ext uri="{FF2B5EF4-FFF2-40B4-BE49-F238E27FC236}">
                  <a16:creationId xmlns:a16="http://schemas.microsoft.com/office/drawing/2014/main" id="{2EC143D3-3EB2-46B6-8D6E-ED6A574556A1}"/>
                </a:ext>
              </a:extLst>
            </p:cNvPr>
            <p:cNvSpPr/>
            <p:nvPr/>
          </p:nvSpPr>
          <p:spPr>
            <a:xfrm>
              <a:off x="10420350" y="5676900"/>
              <a:ext cx="1504950" cy="1181100"/>
            </a:xfrm>
            <a:prstGeom prst="parallelogram">
              <a:avLst>
                <a:gd name="adj" fmla="val 6585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  <a:sym typeface="Calibri"/>
              </a:endParaRPr>
            </a:p>
          </p:txBody>
        </p:sp>
        <p:sp>
          <p:nvSpPr>
            <p:cNvPr id="11" name="Parallelogram 19">
              <a:extLst>
                <a:ext uri="{FF2B5EF4-FFF2-40B4-BE49-F238E27FC236}">
                  <a16:creationId xmlns:a16="http://schemas.microsoft.com/office/drawing/2014/main" id="{E40F8C76-9DD2-4D74-AFEE-1E88CD927571}"/>
                </a:ext>
              </a:extLst>
            </p:cNvPr>
            <p:cNvSpPr/>
            <p:nvPr/>
          </p:nvSpPr>
          <p:spPr>
            <a:xfrm>
              <a:off x="11439525" y="5334000"/>
              <a:ext cx="1504950" cy="1181100"/>
            </a:xfrm>
            <a:prstGeom prst="parallelogram">
              <a:avLst>
                <a:gd name="adj" fmla="val 6585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  <a:sym typeface="Calibri"/>
              </a:endParaRPr>
            </a:p>
          </p:txBody>
        </p:sp>
      </p:grpSp>
      <p:sp>
        <p:nvSpPr>
          <p:cNvPr id="5" name="object 4">
            <a:extLst>
              <a:ext uri="{FF2B5EF4-FFF2-40B4-BE49-F238E27FC236}">
                <a16:creationId xmlns:a16="http://schemas.microsoft.com/office/drawing/2014/main" id="{7F93C8FF-ABC7-CE18-D1A9-9D3CE7EC562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187401" y="172073"/>
            <a:ext cx="4018533" cy="499830"/>
          </a:xfrm>
          <a:prstGeom prst="rect">
            <a:avLst/>
          </a:prstGeom>
        </p:spPr>
        <p:txBody>
          <a:bodyPr vert="horz" wrap="square" lIns="0" tIns="7316" rIns="0" bIns="0" rtlCol="0">
            <a:spAutoFit/>
          </a:bodyPr>
          <a:lstStyle/>
          <a:p>
            <a:pPr marL="7701">
              <a:spcBef>
                <a:spcPts val="58"/>
              </a:spcBef>
            </a:pPr>
            <a:r>
              <a:rPr lang="ru-RU" sz="3200" b="1" spc="-15" dirty="0">
                <a:solidFill>
                  <a:schemeClr val="tx1"/>
                </a:solidFill>
                <a:latin typeface="Calibri"/>
                <a:cs typeface="Calibri"/>
              </a:rPr>
              <a:t>Возможные</a:t>
            </a:r>
            <a:r>
              <a:rPr lang="ru-RU" sz="3200" b="1" spc="-33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ru-RU" sz="3200" b="1" spc="-3" dirty="0">
                <a:solidFill>
                  <a:schemeClr val="tx1"/>
                </a:solidFill>
                <a:latin typeface="Calibri"/>
                <a:cs typeface="Calibri"/>
              </a:rPr>
              <a:t>санкции</a:t>
            </a:r>
            <a:endParaRPr lang="ru-RU" sz="3200" b="1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8DBFBC6-B8B7-0244-C1F3-F44BCBA446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7555" y="913854"/>
            <a:ext cx="8301012" cy="5522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73204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17">
            <a:extLst>
              <a:ext uri="{FF2B5EF4-FFF2-40B4-BE49-F238E27FC236}">
                <a16:creationId xmlns:a16="http://schemas.microsoft.com/office/drawing/2014/main" id="{0E960E98-36C2-45C2-9A60-F14955F47B12}"/>
              </a:ext>
            </a:extLst>
          </p:cNvPr>
          <p:cNvGrpSpPr/>
          <p:nvPr/>
        </p:nvGrpSpPr>
        <p:grpSpPr>
          <a:xfrm flipH="1">
            <a:off x="-409892" y="5559773"/>
            <a:ext cx="2245756" cy="1430594"/>
            <a:chOff x="10420350" y="5334000"/>
            <a:chExt cx="2524125" cy="1524000"/>
          </a:xfrm>
          <a:solidFill>
            <a:schemeClr val="accent5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" name="Parallelogram 18">
              <a:extLst>
                <a:ext uri="{FF2B5EF4-FFF2-40B4-BE49-F238E27FC236}">
                  <a16:creationId xmlns:a16="http://schemas.microsoft.com/office/drawing/2014/main" id="{2EC143D3-3EB2-46B6-8D6E-ED6A574556A1}"/>
                </a:ext>
              </a:extLst>
            </p:cNvPr>
            <p:cNvSpPr/>
            <p:nvPr/>
          </p:nvSpPr>
          <p:spPr>
            <a:xfrm>
              <a:off x="10420350" y="5676900"/>
              <a:ext cx="1504950" cy="1181100"/>
            </a:xfrm>
            <a:prstGeom prst="parallelogram">
              <a:avLst>
                <a:gd name="adj" fmla="val 6585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  <a:sym typeface="Calibri"/>
              </a:endParaRPr>
            </a:p>
          </p:txBody>
        </p:sp>
        <p:sp>
          <p:nvSpPr>
            <p:cNvPr id="11" name="Parallelogram 19">
              <a:extLst>
                <a:ext uri="{FF2B5EF4-FFF2-40B4-BE49-F238E27FC236}">
                  <a16:creationId xmlns:a16="http://schemas.microsoft.com/office/drawing/2014/main" id="{E40F8C76-9DD2-4D74-AFEE-1E88CD927571}"/>
                </a:ext>
              </a:extLst>
            </p:cNvPr>
            <p:cNvSpPr/>
            <p:nvPr/>
          </p:nvSpPr>
          <p:spPr>
            <a:xfrm>
              <a:off x="11439525" y="5334000"/>
              <a:ext cx="1504950" cy="1181100"/>
            </a:xfrm>
            <a:prstGeom prst="parallelogram">
              <a:avLst>
                <a:gd name="adj" fmla="val 6585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  <a:sym typeface="Calibri"/>
              </a:endParaRPr>
            </a:p>
          </p:txBody>
        </p:sp>
      </p:grpSp>
      <p:sp>
        <p:nvSpPr>
          <p:cNvPr id="3" name="TextBox 22">
            <a:extLst>
              <a:ext uri="{FF2B5EF4-FFF2-40B4-BE49-F238E27FC236}">
                <a16:creationId xmlns:a16="http://schemas.microsoft.com/office/drawing/2014/main" id="{9498CD37-C6A0-E146-67B5-CF4B3FA2B26D}"/>
              </a:ext>
            </a:extLst>
          </p:cNvPr>
          <p:cNvSpPr txBox="1"/>
          <p:nvPr/>
        </p:nvSpPr>
        <p:spPr>
          <a:xfrm>
            <a:off x="1005355" y="2258229"/>
            <a:ext cx="3057907" cy="23698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="1"/>
            </a:pPr>
            <a:r>
              <a:rPr kumimoji="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Административная</a:t>
            </a:r>
            <a:r>
              <a:rPr kumimoji="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ответственность</a:t>
            </a:r>
            <a:r>
              <a:rPr kumimoji="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:</a:t>
            </a:r>
            <a:endParaRPr kumimoji="0" lang="ru-RU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="1"/>
            </a:pPr>
            <a:endParaRPr kumimoji="0" lang="ru-RU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="1"/>
            </a:pP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Статья 6.18 КоАП РФ. </a:t>
            </a:r>
            <a:r>
              <a:rPr kumimoji="0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Нарушение</a:t>
            </a:r>
            <a:r>
              <a:rPr kumimoji="0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установленных</a:t>
            </a:r>
            <a:r>
              <a:rPr kumimoji="0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законодательством</a:t>
            </a:r>
            <a:r>
              <a:rPr kumimoji="0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о физической </a:t>
            </a:r>
            <a:r>
              <a:rPr kumimoji="0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культуре</a:t>
            </a:r>
            <a:r>
              <a:rPr kumimoji="0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и </a:t>
            </a:r>
            <a:r>
              <a:rPr kumimoji="0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спорте</a:t>
            </a:r>
            <a:r>
              <a:rPr kumimoji="0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требований</a:t>
            </a:r>
            <a:r>
              <a:rPr kumimoji="0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о </a:t>
            </a:r>
            <a:r>
              <a:rPr kumimoji="0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предотвращении</a:t>
            </a:r>
            <a:r>
              <a:rPr kumimoji="0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допинга</a:t>
            </a:r>
            <a:r>
              <a:rPr kumimoji="0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в </a:t>
            </a:r>
            <a:r>
              <a:rPr kumimoji="0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спорте</a:t>
            </a:r>
            <a:r>
              <a:rPr kumimoji="0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и </a:t>
            </a:r>
            <a:r>
              <a:rPr kumimoji="0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борьбе</a:t>
            </a:r>
            <a:r>
              <a:rPr kumimoji="0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с </a:t>
            </a:r>
            <a:r>
              <a:rPr kumimoji="0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ним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4" name="TextBox 24">
            <a:extLst>
              <a:ext uri="{FF2B5EF4-FFF2-40B4-BE49-F238E27FC236}">
                <a16:creationId xmlns:a16="http://schemas.microsoft.com/office/drawing/2014/main" id="{56B92B4E-FA87-4177-603E-F9B34ED0F0CF}"/>
              </a:ext>
            </a:extLst>
          </p:cNvPr>
          <p:cNvSpPr txBox="1"/>
          <p:nvPr/>
        </p:nvSpPr>
        <p:spPr>
          <a:xfrm>
            <a:off x="8137129" y="2627561"/>
            <a:ext cx="3806897" cy="16004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="1"/>
            </a:pPr>
            <a:r>
              <a:rPr kumimoji="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Уголовная</a:t>
            </a:r>
            <a:r>
              <a:rPr kumimoji="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ответственность</a:t>
            </a:r>
            <a:r>
              <a:rPr kumimoji="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:</a:t>
            </a: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b="1"/>
            </a:pPr>
            <a:endParaRPr kumimoji="0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b="1"/>
            </a:pPr>
            <a:r>
              <a:rPr kumimoji="0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Статья</a:t>
            </a:r>
            <a:r>
              <a:rPr kumimoji="0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226.1</a:t>
            </a: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УК РФ. </a:t>
            </a:r>
            <a:r>
              <a:rPr kumimoji="0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Контрабанда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b="1"/>
            </a:pPr>
            <a:r>
              <a:rPr kumimoji="0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Статья</a:t>
            </a:r>
            <a:r>
              <a:rPr kumimoji="0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234</a:t>
            </a: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УК РФ.</a:t>
            </a:r>
            <a:r>
              <a:rPr kumimoji="0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Незаконный</a:t>
            </a:r>
            <a:r>
              <a:rPr kumimoji="0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оборот</a:t>
            </a:r>
            <a:r>
              <a:rPr kumimoji="0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сильнодействующих</a:t>
            </a:r>
            <a:r>
              <a:rPr kumimoji="0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или</a:t>
            </a:r>
            <a:r>
              <a:rPr kumimoji="0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ядовитых</a:t>
            </a:r>
            <a:r>
              <a:rPr kumimoji="0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веществ</a:t>
            </a:r>
            <a:r>
              <a:rPr kumimoji="0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в </a:t>
            </a:r>
            <a:r>
              <a:rPr kumimoji="0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целях</a:t>
            </a:r>
            <a:r>
              <a:rPr kumimoji="0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сбыта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A97030-F952-634A-D0FD-F6534488D1FF}"/>
              </a:ext>
            </a:extLst>
          </p:cNvPr>
          <p:cNvSpPr txBox="1"/>
          <p:nvPr/>
        </p:nvSpPr>
        <p:spPr>
          <a:xfrm>
            <a:off x="4746244" y="4790691"/>
            <a:ext cx="3032174" cy="138499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rPr>
              <a:t>Дисциплинарная ответственность</a:t>
            </a: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j-ea"/>
              <a:cs typeface="Calibri"/>
              <a:sym typeface="Calibri"/>
            </a:endParaRP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Статья 348.11 ТК РФ. 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Расторжение трудового договора</a:t>
            </a:r>
            <a:endParaRPr kumimoji="0" lang="ru-RU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j-ea"/>
              <a:cs typeface="Calibri"/>
              <a:sym typeface="Calibri"/>
            </a:endParaRPr>
          </a:p>
        </p:txBody>
      </p:sp>
      <p:pic>
        <p:nvPicPr>
          <p:cNvPr id="1026" name="Picture 2" descr="Accountability abstract concept   illustration. legal liability, personal and public accountability, taking responsibility for actions and decisions, leadership roles">
            <a:extLst>
              <a:ext uri="{FF2B5EF4-FFF2-40B4-BE49-F238E27FC236}">
                <a16:creationId xmlns:a16="http://schemas.microsoft.com/office/drawing/2014/main" id="{693D80AF-6C55-CBC9-DEE0-190BAC93DD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943" y="1996581"/>
            <a:ext cx="2408776" cy="2408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9">
            <a:extLst>
              <a:ext uri="{FF2B5EF4-FFF2-40B4-BE49-F238E27FC236}">
                <a16:creationId xmlns:a16="http://schemas.microsoft.com/office/drawing/2014/main" id="{C0AE0A36-8A4B-015D-3D36-1FD1484F3518}"/>
              </a:ext>
            </a:extLst>
          </p:cNvPr>
          <p:cNvSpPr txBox="1"/>
          <p:nvPr/>
        </p:nvSpPr>
        <p:spPr>
          <a:xfrm>
            <a:off x="2280716" y="428401"/>
            <a:ext cx="7630568" cy="630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3500" b="1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5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Санкции к спортсменам</a:t>
            </a:r>
          </a:p>
        </p:txBody>
      </p:sp>
    </p:spTree>
    <p:extLst>
      <p:ext uri="{BB962C8B-B14F-4D97-AF65-F5344CB8AC3E}">
        <p14:creationId xmlns:p14="http://schemas.microsoft.com/office/powerpoint/2010/main" val="87103590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17">
            <a:extLst>
              <a:ext uri="{FF2B5EF4-FFF2-40B4-BE49-F238E27FC236}">
                <a16:creationId xmlns:a16="http://schemas.microsoft.com/office/drawing/2014/main" id="{0E960E98-36C2-45C2-9A60-F14955F47B12}"/>
              </a:ext>
            </a:extLst>
          </p:cNvPr>
          <p:cNvGrpSpPr/>
          <p:nvPr/>
        </p:nvGrpSpPr>
        <p:grpSpPr>
          <a:xfrm flipH="1">
            <a:off x="-409892" y="5559773"/>
            <a:ext cx="2245756" cy="1430594"/>
            <a:chOff x="10420350" y="5334000"/>
            <a:chExt cx="2524125" cy="1524000"/>
          </a:xfrm>
          <a:solidFill>
            <a:schemeClr val="accent5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" name="Parallelogram 18">
              <a:extLst>
                <a:ext uri="{FF2B5EF4-FFF2-40B4-BE49-F238E27FC236}">
                  <a16:creationId xmlns:a16="http://schemas.microsoft.com/office/drawing/2014/main" id="{2EC143D3-3EB2-46B6-8D6E-ED6A574556A1}"/>
                </a:ext>
              </a:extLst>
            </p:cNvPr>
            <p:cNvSpPr/>
            <p:nvPr/>
          </p:nvSpPr>
          <p:spPr>
            <a:xfrm>
              <a:off x="10420350" y="5676900"/>
              <a:ext cx="1504950" cy="1181100"/>
            </a:xfrm>
            <a:prstGeom prst="parallelogram">
              <a:avLst>
                <a:gd name="adj" fmla="val 6585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  <a:sym typeface="Calibri"/>
              </a:endParaRPr>
            </a:p>
          </p:txBody>
        </p:sp>
        <p:sp>
          <p:nvSpPr>
            <p:cNvPr id="11" name="Parallelogram 19">
              <a:extLst>
                <a:ext uri="{FF2B5EF4-FFF2-40B4-BE49-F238E27FC236}">
                  <a16:creationId xmlns:a16="http://schemas.microsoft.com/office/drawing/2014/main" id="{E40F8C76-9DD2-4D74-AFEE-1E88CD927571}"/>
                </a:ext>
              </a:extLst>
            </p:cNvPr>
            <p:cNvSpPr/>
            <p:nvPr/>
          </p:nvSpPr>
          <p:spPr>
            <a:xfrm>
              <a:off x="11439525" y="5334000"/>
              <a:ext cx="1504950" cy="1181100"/>
            </a:xfrm>
            <a:prstGeom prst="parallelogram">
              <a:avLst>
                <a:gd name="adj" fmla="val 6585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  <a:sym typeface="Calibri"/>
              </a:endParaRPr>
            </a:p>
          </p:txBody>
        </p:sp>
      </p:grpSp>
      <p:sp>
        <p:nvSpPr>
          <p:cNvPr id="3" name="TextBox 22">
            <a:extLst>
              <a:ext uri="{FF2B5EF4-FFF2-40B4-BE49-F238E27FC236}">
                <a16:creationId xmlns:a16="http://schemas.microsoft.com/office/drawing/2014/main" id="{9498CD37-C6A0-E146-67B5-CF4B3FA2B26D}"/>
              </a:ext>
            </a:extLst>
          </p:cNvPr>
          <p:cNvSpPr txBox="1"/>
          <p:nvPr/>
        </p:nvSpPr>
        <p:spPr>
          <a:xfrm>
            <a:off x="1005355" y="2258229"/>
            <a:ext cx="3057907" cy="23698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="1"/>
            </a:pPr>
            <a:r>
              <a:rPr kumimoji="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Административная</a:t>
            </a:r>
            <a:r>
              <a:rPr kumimoji="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ответственность</a:t>
            </a:r>
            <a:r>
              <a:rPr kumimoji="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:</a:t>
            </a:r>
            <a:endParaRPr kumimoji="0" lang="ru-RU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="1"/>
            </a:pPr>
            <a:endParaRPr kumimoji="0" lang="ru-RU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="1"/>
            </a:pP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Статья 6.18 КоАП РФ. </a:t>
            </a:r>
            <a:r>
              <a:rPr kumimoji="0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Нарушение</a:t>
            </a:r>
            <a:r>
              <a:rPr kumimoji="0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установленных</a:t>
            </a:r>
            <a:r>
              <a:rPr kumimoji="0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законодательством</a:t>
            </a:r>
            <a:r>
              <a:rPr kumimoji="0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о физической </a:t>
            </a:r>
            <a:r>
              <a:rPr kumimoji="0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культуре</a:t>
            </a:r>
            <a:r>
              <a:rPr kumimoji="0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и </a:t>
            </a:r>
            <a:r>
              <a:rPr kumimoji="0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спорте</a:t>
            </a:r>
            <a:r>
              <a:rPr kumimoji="0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требований</a:t>
            </a:r>
            <a:r>
              <a:rPr kumimoji="0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о </a:t>
            </a:r>
            <a:r>
              <a:rPr kumimoji="0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предотвращении</a:t>
            </a:r>
            <a:r>
              <a:rPr kumimoji="0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допинга</a:t>
            </a:r>
            <a:r>
              <a:rPr kumimoji="0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в </a:t>
            </a:r>
            <a:r>
              <a:rPr kumimoji="0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спорте</a:t>
            </a:r>
            <a:r>
              <a:rPr kumimoji="0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и </a:t>
            </a:r>
            <a:r>
              <a:rPr kumimoji="0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борьбе</a:t>
            </a:r>
            <a:r>
              <a:rPr kumimoji="0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с </a:t>
            </a:r>
            <a:r>
              <a:rPr kumimoji="0" sz="16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ним</a:t>
            </a:r>
            <a:endParaRPr kumimoji="0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A97030-F952-634A-D0FD-F6534488D1FF}"/>
              </a:ext>
            </a:extLst>
          </p:cNvPr>
          <p:cNvSpPr txBox="1"/>
          <p:nvPr/>
        </p:nvSpPr>
        <p:spPr>
          <a:xfrm>
            <a:off x="4686215" y="5106162"/>
            <a:ext cx="3032174" cy="138499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j-ea"/>
                <a:cs typeface="Calibri"/>
                <a:sym typeface="Calibri"/>
              </a:rPr>
              <a:t>Дисциплинарная ответственность</a:t>
            </a: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j-ea"/>
              <a:cs typeface="Calibri"/>
              <a:sym typeface="Calibri"/>
            </a:endParaRP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Статья 348.11 ТК РФ. </a:t>
            </a: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Расторжение трудового договора</a:t>
            </a:r>
            <a:endParaRPr kumimoji="0" lang="ru-RU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j-ea"/>
              <a:cs typeface="Calibri"/>
              <a:sym typeface="Calibri"/>
            </a:endParaRPr>
          </a:p>
        </p:txBody>
      </p:sp>
      <p:pic>
        <p:nvPicPr>
          <p:cNvPr id="1026" name="Picture 2" descr="Accountability abstract concept   illustration. legal liability, personal and public accountability, taking responsibility for actions and decisions, leadership roles">
            <a:extLst>
              <a:ext uri="{FF2B5EF4-FFF2-40B4-BE49-F238E27FC236}">
                <a16:creationId xmlns:a16="http://schemas.microsoft.com/office/drawing/2014/main" id="{693D80AF-6C55-CBC9-DEE0-190BAC93DD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1612" y="2157777"/>
            <a:ext cx="2408776" cy="2408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9">
            <a:extLst>
              <a:ext uri="{FF2B5EF4-FFF2-40B4-BE49-F238E27FC236}">
                <a16:creationId xmlns:a16="http://schemas.microsoft.com/office/drawing/2014/main" id="{C0AE0A36-8A4B-015D-3D36-1FD1484F3518}"/>
              </a:ext>
            </a:extLst>
          </p:cNvPr>
          <p:cNvSpPr txBox="1"/>
          <p:nvPr/>
        </p:nvSpPr>
        <p:spPr>
          <a:xfrm>
            <a:off x="2280716" y="428401"/>
            <a:ext cx="7630568" cy="630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ctr">
              <a:defRPr sz="3500" b="1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5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Санкции к </a:t>
            </a:r>
            <a:r>
              <a:rPr lang="ru-RU" kern="0" dirty="0">
                <a:solidFill>
                  <a:schemeClr val="tx1"/>
                </a:solidFill>
                <a:latin typeface="Calibri"/>
                <a:cs typeface="Calibri"/>
                <a:sym typeface="Calibri"/>
              </a:rPr>
              <a:t>персоналу спортсмена</a:t>
            </a:r>
            <a:endParaRPr kumimoji="0" lang="ru-RU" sz="35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</p:txBody>
      </p:sp>
      <p:sp>
        <p:nvSpPr>
          <p:cNvPr id="2" name="TextBox 24">
            <a:extLst>
              <a:ext uri="{FF2B5EF4-FFF2-40B4-BE49-F238E27FC236}">
                <a16:creationId xmlns:a16="http://schemas.microsoft.com/office/drawing/2014/main" id="{EA2CEC7A-70C7-5BEA-FF5D-A94CE3D4BE6D}"/>
              </a:ext>
            </a:extLst>
          </p:cNvPr>
          <p:cNvSpPr txBox="1"/>
          <p:nvPr/>
        </p:nvSpPr>
        <p:spPr>
          <a:xfrm>
            <a:off x="7718389" y="1888897"/>
            <a:ext cx="4378536" cy="30777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="1"/>
            </a:pPr>
            <a:r>
              <a:rPr kumimoji="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Уголовная</a:t>
            </a:r>
            <a:r>
              <a:rPr kumimoji="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 </a:t>
            </a:r>
            <a:r>
              <a:rPr kumimoji="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ответственность</a:t>
            </a:r>
            <a:endParaRPr kumimoji="0" lang="ru-RU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="1"/>
            </a:pPr>
            <a:endParaRPr kumimoji="0" lang="ru-RU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cs typeface="Calibri"/>
              <a:sym typeface="Calibri"/>
            </a:endParaRP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="1"/>
            </a:pPr>
            <a:r>
              <a:rPr kumimoji="0" lang="ru-RU" alt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  <a:sym typeface="Calibri"/>
              </a:rPr>
              <a:t>Статья 226</a:t>
            </a:r>
            <a:r>
              <a:rPr kumimoji="0" lang="en-US" alt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  <a:sym typeface="Calibri"/>
              </a:rPr>
              <a:t>.1</a:t>
            </a:r>
            <a:r>
              <a:rPr kumimoji="0" lang="ru-RU" alt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  <a:sym typeface="Calibri"/>
              </a:rPr>
              <a:t> УК РФ. </a:t>
            </a:r>
            <a:r>
              <a:rPr kumimoji="0" lang="ru-RU" alt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  <a:sym typeface="Calibri"/>
              </a:rPr>
              <a:t>Контрабанда</a:t>
            </a: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="1"/>
            </a:pPr>
            <a:r>
              <a:rPr kumimoji="0" lang="ru-RU" alt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  <a:sym typeface="Calibri"/>
              </a:rPr>
              <a:t>Статья 230.1 УК РФ. </a:t>
            </a:r>
            <a:r>
              <a:rPr kumimoji="0" lang="ru-RU" alt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  <a:sym typeface="Calibri"/>
              </a:rPr>
              <a:t>Склонение спортсмена к использованию субстанций и (или) методов, запрещенных для использования в спорте</a:t>
            </a: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="1"/>
            </a:pPr>
            <a:r>
              <a:rPr kumimoji="0" lang="ru-RU" alt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  <a:sym typeface="Calibri"/>
              </a:rPr>
              <a:t>Статья 230.2 УК РФ. </a:t>
            </a:r>
            <a:r>
              <a:rPr kumimoji="0" lang="ru-RU" alt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  <a:sym typeface="Calibri"/>
              </a:rPr>
              <a:t>Использование в отношении спортсмена субстанций и (или) методов, запрещенных для использования в спорте</a:t>
            </a:r>
          </a:p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b="1"/>
            </a:pPr>
            <a:r>
              <a:rPr kumimoji="0" lang="ru-RU" alt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  <a:sym typeface="Calibri"/>
              </a:rPr>
              <a:t>Статья 234 УК РФ. </a:t>
            </a: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Helvetica"/>
                <a:sym typeface="Calibri"/>
              </a:rPr>
              <a:t>Незаконный оборот сильнодействующих или ядовитых веществ в целях сбыта</a:t>
            </a:r>
            <a:endParaRPr kumimoji="0" lang="ru-RU" alt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charset="0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35354606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17">
            <a:extLst>
              <a:ext uri="{FF2B5EF4-FFF2-40B4-BE49-F238E27FC236}">
                <a16:creationId xmlns:a16="http://schemas.microsoft.com/office/drawing/2014/main" id="{0E960E98-36C2-45C2-9A60-F14955F47B12}"/>
              </a:ext>
            </a:extLst>
          </p:cNvPr>
          <p:cNvGrpSpPr/>
          <p:nvPr/>
        </p:nvGrpSpPr>
        <p:grpSpPr>
          <a:xfrm flipH="1">
            <a:off x="-409892" y="5559773"/>
            <a:ext cx="2245756" cy="1430594"/>
            <a:chOff x="10420350" y="5334000"/>
            <a:chExt cx="2524125" cy="1524000"/>
          </a:xfrm>
          <a:solidFill>
            <a:schemeClr val="accent5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" name="Parallelogram 18">
              <a:extLst>
                <a:ext uri="{FF2B5EF4-FFF2-40B4-BE49-F238E27FC236}">
                  <a16:creationId xmlns:a16="http://schemas.microsoft.com/office/drawing/2014/main" id="{2EC143D3-3EB2-46B6-8D6E-ED6A574556A1}"/>
                </a:ext>
              </a:extLst>
            </p:cNvPr>
            <p:cNvSpPr/>
            <p:nvPr/>
          </p:nvSpPr>
          <p:spPr>
            <a:xfrm>
              <a:off x="10420350" y="5676900"/>
              <a:ext cx="1504950" cy="1181100"/>
            </a:xfrm>
            <a:prstGeom prst="parallelogram">
              <a:avLst>
                <a:gd name="adj" fmla="val 6585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  <a:sym typeface="Calibri"/>
              </a:endParaRPr>
            </a:p>
          </p:txBody>
        </p:sp>
        <p:sp>
          <p:nvSpPr>
            <p:cNvPr id="11" name="Parallelogram 19">
              <a:extLst>
                <a:ext uri="{FF2B5EF4-FFF2-40B4-BE49-F238E27FC236}">
                  <a16:creationId xmlns:a16="http://schemas.microsoft.com/office/drawing/2014/main" id="{E40F8C76-9DD2-4D74-AFEE-1E88CD927571}"/>
                </a:ext>
              </a:extLst>
            </p:cNvPr>
            <p:cNvSpPr/>
            <p:nvPr/>
          </p:nvSpPr>
          <p:spPr>
            <a:xfrm>
              <a:off x="11439525" y="5334000"/>
              <a:ext cx="1504950" cy="1181100"/>
            </a:xfrm>
            <a:prstGeom prst="parallelogram">
              <a:avLst>
                <a:gd name="adj" fmla="val 6585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  <a:sym typeface="Calibri"/>
              </a:endParaRPr>
            </a:p>
          </p:txBody>
        </p:sp>
      </p:grpSp>
      <p:sp>
        <p:nvSpPr>
          <p:cNvPr id="3" name="Овал 2">
            <a:extLst>
              <a:ext uri="{FF2B5EF4-FFF2-40B4-BE49-F238E27FC236}">
                <a16:creationId xmlns:a16="http://schemas.microsoft.com/office/drawing/2014/main" id="{344F358D-C325-F688-72C7-A94F2D893F73}"/>
              </a:ext>
            </a:extLst>
          </p:cNvPr>
          <p:cNvSpPr/>
          <p:nvPr/>
        </p:nvSpPr>
        <p:spPr>
          <a:xfrm>
            <a:off x="4504247" y="2187881"/>
            <a:ext cx="3724714" cy="177723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4BA531E-FE7B-D275-AE4F-6A540F9A9248}"/>
              </a:ext>
            </a:extLst>
          </p:cNvPr>
          <p:cNvSpPr txBox="1"/>
          <p:nvPr/>
        </p:nvSpPr>
        <p:spPr>
          <a:xfrm>
            <a:off x="5309535" y="2814890"/>
            <a:ext cx="2875883" cy="523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Медицинские</a:t>
            </a:r>
          </a:p>
        </p:txBody>
      </p:sp>
    </p:spTree>
    <p:extLst>
      <p:ext uri="{BB962C8B-B14F-4D97-AF65-F5344CB8AC3E}">
        <p14:creationId xmlns:p14="http://schemas.microsoft.com/office/powerpoint/2010/main" val="927664360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17">
            <a:extLst>
              <a:ext uri="{FF2B5EF4-FFF2-40B4-BE49-F238E27FC236}">
                <a16:creationId xmlns:a16="http://schemas.microsoft.com/office/drawing/2014/main" id="{0E960E98-36C2-45C2-9A60-F14955F47B12}"/>
              </a:ext>
            </a:extLst>
          </p:cNvPr>
          <p:cNvGrpSpPr/>
          <p:nvPr/>
        </p:nvGrpSpPr>
        <p:grpSpPr>
          <a:xfrm flipH="1">
            <a:off x="-409892" y="5559773"/>
            <a:ext cx="2245756" cy="1430594"/>
            <a:chOff x="10420350" y="5334000"/>
            <a:chExt cx="2524125" cy="1524000"/>
          </a:xfrm>
          <a:solidFill>
            <a:schemeClr val="accent5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" name="Parallelogram 18">
              <a:extLst>
                <a:ext uri="{FF2B5EF4-FFF2-40B4-BE49-F238E27FC236}">
                  <a16:creationId xmlns:a16="http://schemas.microsoft.com/office/drawing/2014/main" id="{2EC143D3-3EB2-46B6-8D6E-ED6A574556A1}"/>
                </a:ext>
              </a:extLst>
            </p:cNvPr>
            <p:cNvSpPr/>
            <p:nvPr/>
          </p:nvSpPr>
          <p:spPr>
            <a:xfrm>
              <a:off x="10420350" y="5676900"/>
              <a:ext cx="1504950" cy="1181100"/>
            </a:xfrm>
            <a:prstGeom prst="parallelogram">
              <a:avLst>
                <a:gd name="adj" fmla="val 6585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  <a:sym typeface="Calibri"/>
              </a:endParaRPr>
            </a:p>
          </p:txBody>
        </p:sp>
        <p:sp>
          <p:nvSpPr>
            <p:cNvPr id="11" name="Parallelogram 19">
              <a:extLst>
                <a:ext uri="{FF2B5EF4-FFF2-40B4-BE49-F238E27FC236}">
                  <a16:creationId xmlns:a16="http://schemas.microsoft.com/office/drawing/2014/main" id="{E40F8C76-9DD2-4D74-AFEE-1E88CD927571}"/>
                </a:ext>
              </a:extLst>
            </p:cNvPr>
            <p:cNvSpPr/>
            <p:nvPr/>
          </p:nvSpPr>
          <p:spPr>
            <a:xfrm>
              <a:off x="11439525" y="5334000"/>
              <a:ext cx="1504950" cy="1181100"/>
            </a:xfrm>
            <a:prstGeom prst="parallelogram">
              <a:avLst>
                <a:gd name="adj" fmla="val 6585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  <a:sym typeface="Calibri"/>
              </a:endParaRPr>
            </a:p>
          </p:txBody>
        </p:sp>
      </p:grpSp>
      <p:sp>
        <p:nvSpPr>
          <p:cNvPr id="2" name="TextBox 9">
            <a:extLst>
              <a:ext uri="{FF2B5EF4-FFF2-40B4-BE49-F238E27FC236}">
                <a16:creationId xmlns:a16="http://schemas.microsoft.com/office/drawing/2014/main" id="{0D55F9C3-93C6-ECFE-3653-1A1539DE8D72}"/>
              </a:ext>
            </a:extLst>
          </p:cNvPr>
          <p:cNvSpPr txBox="1"/>
          <p:nvPr/>
        </p:nvSpPr>
        <p:spPr>
          <a:xfrm>
            <a:off x="2280716" y="449259"/>
            <a:ext cx="7630568" cy="630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 algn="ctr">
              <a:defRPr sz="3500" b="1">
                <a:solidFill>
                  <a:srgbClr val="FFFFFF"/>
                </a:solidFill>
              </a:defRPr>
            </a:lvl1pPr>
          </a:lstStyle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5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cs typeface="Calibri"/>
                <a:sym typeface="Calibri"/>
              </a:rPr>
              <a:t>Риски для здоровья</a:t>
            </a:r>
          </a:p>
        </p:txBody>
      </p:sp>
      <p:sp>
        <p:nvSpPr>
          <p:cNvPr id="3" name="Подзаголовок 4">
            <a:extLst>
              <a:ext uri="{FF2B5EF4-FFF2-40B4-BE49-F238E27FC236}">
                <a16:creationId xmlns:a16="http://schemas.microsoft.com/office/drawing/2014/main" id="{BFDD48EC-BB36-2245-ECE2-713D4D2366B3}"/>
              </a:ext>
            </a:extLst>
          </p:cNvPr>
          <p:cNvSpPr txBox="1">
            <a:spLocks/>
          </p:cNvSpPr>
          <p:nvPr/>
        </p:nvSpPr>
        <p:spPr>
          <a:xfrm>
            <a:off x="-210666" y="2486697"/>
            <a:ext cx="4503547" cy="2895152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ü"/>
            </a:pPr>
            <a:endParaRPr 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неизученные препараты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непропорциональность используемых доз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Подзаголовок 4">
            <a:extLst>
              <a:ext uri="{FF2B5EF4-FFF2-40B4-BE49-F238E27FC236}">
                <a16:creationId xmlns:a16="http://schemas.microsoft.com/office/drawing/2014/main" id="{3E8E6902-13DB-6FFE-CD56-D951BDC472E7}"/>
              </a:ext>
            </a:extLst>
          </p:cNvPr>
          <p:cNvSpPr txBox="1">
            <a:spLocks/>
          </p:cNvSpPr>
          <p:nvPr/>
        </p:nvSpPr>
        <p:spPr>
          <a:xfrm>
            <a:off x="7027324" y="1550698"/>
            <a:ext cx="4503547" cy="1973874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использование в детском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молодом возрасте</a:t>
            </a:r>
          </a:p>
          <a:p>
            <a:endParaRPr 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Подзаголовок 4">
            <a:extLst>
              <a:ext uri="{FF2B5EF4-FFF2-40B4-BE49-F238E27FC236}">
                <a16:creationId xmlns:a16="http://schemas.microsoft.com/office/drawing/2014/main" id="{5C110364-B6F0-A59F-5447-23945E21E2C6}"/>
              </a:ext>
            </a:extLst>
          </p:cNvPr>
          <p:cNvSpPr txBox="1">
            <a:spLocks/>
          </p:cNvSpPr>
          <p:nvPr/>
        </p:nvSpPr>
        <p:spPr>
          <a:xfrm>
            <a:off x="7191570" y="4293446"/>
            <a:ext cx="4503547" cy="1513235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ru-RU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сочетание с тяжелыми физическими нагрузками</a:t>
            </a:r>
          </a:p>
        </p:txBody>
      </p:sp>
      <p:pic>
        <p:nvPicPr>
          <p:cNvPr id="7" name="Picture 2" descr="Characters of people holding pharmaceutical icons Free Vector">
            <a:extLst>
              <a:ext uri="{FF2B5EF4-FFF2-40B4-BE49-F238E27FC236}">
                <a16:creationId xmlns:a16="http://schemas.microsoft.com/office/drawing/2014/main" id="{66F65FCF-0CDA-154D-A3C1-5395738891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6226" y="2491693"/>
            <a:ext cx="3433920" cy="2742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0537290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17">
            <a:extLst>
              <a:ext uri="{FF2B5EF4-FFF2-40B4-BE49-F238E27FC236}">
                <a16:creationId xmlns:a16="http://schemas.microsoft.com/office/drawing/2014/main" id="{0E960E98-36C2-45C2-9A60-F14955F47B12}"/>
              </a:ext>
            </a:extLst>
          </p:cNvPr>
          <p:cNvGrpSpPr/>
          <p:nvPr/>
        </p:nvGrpSpPr>
        <p:grpSpPr>
          <a:xfrm flipH="1">
            <a:off x="-409892" y="5559773"/>
            <a:ext cx="2245756" cy="1430594"/>
            <a:chOff x="10420350" y="5334000"/>
            <a:chExt cx="2524125" cy="1524000"/>
          </a:xfrm>
          <a:solidFill>
            <a:schemeClr val="accent5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" name="Parallelogram 18">
              <a:extLst>
                <a:ext uri="{FF2B5EF4-FFF2-40B4-BE49-F238E27FC236}">
                  <a16:creationId xmlns:a16="http://schemas.microsoft.com/office/drawing/2014/main" id="{2EC143D3-3EB2-46B6-8D6E-ED6A574556A1}"/>
                </a:ext>
              </a:extLst>
            </p:cNvPr>
            <p:cNvSpPr/>
            <p:nvPr/>
          </p:nvSpPr>
          <p:spPr>
            <a:xfrm>
              <a:off x="10420350" y="5676900"/>
              <a:ext cx="1504950" cy="1181100"/>
            </a:xfrm>
            <a:prstGeom prst="parallelogram">
              <a:avLst>
                <a:gd name="adj" fmla="val 6585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  <a:sym typeface="Calibri"/>
              </a:endParaRPr>
            </a:p>
          </p:txBody>
        </p:sp>
        <p:sp>
          <p:nvSpPr>
            <p:cNvPr id="11" name="Parallelogram 19">
              <a:extLst>
                <a:ext uri="{FF2B5EF4-FFF2-40B4-BE49-F238E27FC236}">
                  <a16:creationId xmlns:a16="http://schemas.microsoft.com/office/drawing/2014/main" id="{E40F8C76-9DD2-4D74-AFEE-1E88CD927571}"/>
                </a:ext>
              </a:extLst>
            </p:cNvPr>
            <p:cNvSpPr/>
            <p:nvPr/>
          </p:nvSpPr>
          <p:spPr>
            <a:xfrm>
              <a:off x="11439525" y="5334000"/>
              <a:ext cx="1504950" cy="1181100"/>
            </a:xfrm>
            <a:prstGeom prst="parallelogram">
              <a:avLst>
                <a:gd name="adj" fmla="val 6585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d-ID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cs typeface="Calibri"/>
                <a:sym typeface="Calibri"/>
              </a:endParaRPr>
            </a:p>
          </p:txBody>
        </p:sp>
      </p:grpSp>
      <p:sp>
        <p:nvSpPr>
          <p:cNvPr id="3" name="Овал 2">
            <a:extLst>
              <a:ext uri="{FF2B5EF4-FFF2-40B4-BE49-F238E27FC236}">
                <a16:creationId xmlns:a16="http://schemas.microsoft.com/office/drawing/2014/main" id="{344F358D-C325-F688-72C7-A94F2D893F73}"/>
              </a:ext>
            </a:extLst>
          </p:cNvPr>
          <p:cNvSpPr/>
          <p:nvPr/>
        </p:nvSpPr>
        <p:spPr>
          <a:xfrm>
            <a:off x="4504247" y="2187881"/>
            <a:ext cx="3724714" cy="1777236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4BA531E-FE7B-D275-AE4F-6A540F9A9248}"/>
              </a:ext>
            </a:extLst>
          </p:cNvPr>
          <p:cNvSpPr txBox="1"/>
          <p:nvPr/>
        </p:nvSpPr>
        <p:spPr>
          <a:xfrm>
            <a:off x="5309535" y="2814890"/>
            <a:ext cx="2875883" cy="523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Calibri"/>
              </a:rPr>
              <a:t>Социальные</a:t>
            </a:r>
          </a:p>
        </p:txBody>
      </p:sp>
    </p:spTree>
    <p:extLst>
      <p:ext uri="{BB962C8B-B14F-4D97-AF65-F5344CB8AC3E}">
        <p14:creationId xmlns:p14="http://schemas.microsoft.com/office/powerpoint/2010/main" val="108425146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1_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Тема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1377</TotalTime>
  <Words>236</Words>
  <Application>Microsoft Office PowerPoint</Application>
  <PresentationFormat>Широкоэкранный</PresentationFormat>
  <Paragraphs>57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1_Тема Office</vt:lpstr>
      <vt:lpstr>Презентация PowerPoint</vt:lpstr>
      <vt:lpstr>Презентация PowerPoint</vt:lpstr>
      <vt:lpstr>Презентация PowerPoint</vt:lpstr>
      <vt:lpstr>Возможные санкции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Капанадзе Елизавета Петровна</dc:creator>
  <cp:lastModifiedBy>Синичкин Леонид Леонидович</cp:lastModifiedBy>
  <cp:revision>3</cp:revision>
  <dcterms:created xsi:type="dcterms:W3CDTF">2022-09-29T12:37:05Z</dcterms:created>
  <dcterms:modified xsi:type="dcterms:W3CDTF">2023-05-18T09:01:30Z</dcterms:modified>
</cp:coreProperties>
</file>